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1"/>
  </p:notesMasterIdLst>
  <p:handoutMasterIdLst>
    <p:handoutMasterId r:id="rId12"/>
  </p:handoutMasterIdLst>
  <p:sldIdLst>
    <p:sldId id="1065" r:id="rId5"/>
    <p:sldId id="1066" r:id="rId6"/>
    <p:sldId id="1067" r:id="rId7"/>
    <p:sldId id="1068" r:id="rId8"/>
    <p:sldId id="1070" r:id="rId9"/>
    <p:sldId id="1071" r:id="rId10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688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er Arielle" initials="FA" lastIdx="1" clrIdx="0">
    <p:extLst>
      <p:ext uri="{19B8F6BF-5375-455C-9EA6-DF929625EA0E}">
        <p15:presenceInfo xmlns="" xmlns:p15="http://schemas.microsoft.com/office/powerpoint/2012/main" userId="S::oyd7074@hca.corpad.net::8edcfd7e-09bd-4829-9250-5cdda974ec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B4B4B4"/>
    <a:srgbClr val="B3B3B3"/>
    <a:srgbClr val="CACACA"/>
    <a:srgbClr val="A9A9A9"/>
    <a:srgbClr val="F16809"/>
    <a:srgbClr val="F1680A"/>
    <a:srgbClr val="FFBD4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569" autoAdjust="0"/>
  </p:normalViewPr>
  <p:slideViewPr>
    <p:cSldViewPr snapToGrid="0" snapToObjects="1">
      <p:cViewPr varScale="1">
        <p:scale>
          <a:sx n="134" d="100"/>
          <a:sy n="134" d="100"/>
        </p:scale>
        <p:origin x="-352" y="-104"/>
      </p:cViewPr>
      <p:guideLst>
        <p:guide orient="horz" pos="1620"/>
        <p:guide pos="5688"/>
      </p:guideLst>
    </p:cSldViewPr>
  </p:slideViewPr>
  <p:outlineViewPr>
    <p:cViewPr>
      <p:scale>
        <a:sx n="33" d="100"/>
        <a:sy n="33" d="100"/>
      </p:scale>
      <p:origin x="0" y="-12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065057C-F634-3A44-8488-CFE63A026FDC}" type="datetimeFigureOut">
              <a:rPr lang="en-US" smtClean="0"/>
              <a:t>30/04/19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7CC0E8-80DC-1148-BD97-9A79A991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9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8E37AE-987C-984B-AC70-6566E7C59D8E}" type="datetimeFigureOut">
              <a:rPr lang="en-US" smtClean="0"/>
              <a:t>30/04/19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06E77A-D234-EB43-88F7-F531D124F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chemeClr val="tx2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186" y="3562389"/>
            <a:ext cx="7772400" cy="7184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186" y="4061571"/>
            <a:ext cx="6400800" cy="62925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5041107"/>
            <a:ext cx="9144001" cy="1263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120" y="692211"/>
            <a:ext cx="2726279" cy="604088"/>
          </a:xfrm>
          <a:prstGeom prst="rect">
            <a:avLst/>
          </a:prstGeom>
        </p:spPr>
      </p:pic>
      <p:pic>
        <p:nvPicPr>
          <p:cNvPr id="14" name="Picture 13" descr="ALT COLOR_Sarah Cannon Supergraphic_ 20150921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7" r="3226" b="46043"/>
          <a:stretch/>
        </p:blipFill>
        <p:spPr>
          <a:xfrm>
            <a:off x="0" y="0"/>
            <a:ext cx="9144000" cy="32279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" y="610546"/>
            <a:ext cx="3424310" cy="9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TITLE +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7484"/>
            <a:ext cx="8229600" cy="368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cap="all" baseline="0">
                <a:solidFill>
                  <a:srgbClr val="F9F9F9"/>
                </a:solidFill>
                <a:latin typeface="+mj-lt"/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476"/>
            <a:ext cx="8229600" cy="3205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rgbClr val="F9F9F9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>
              <a:solidFill>
                <a:srgbClr val="F9F9F9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4121" y="671284"/>
            <a:ext cx="821267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4501545"/>
            <a:ext cx="1667818" cy="4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rgbClr val="F9F9F9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"/>
            <a:ext cx="8229600" cy="368545"/>
          </a:xfrm>
        </p:spPr>
        <p:txBody>
          <a:bodyPr>
            <a:noAutofit/>
          </a:bodyPr>
          <a:lstStyle/>
          <a:p>
            <a:r>
              <a:rPr lang="en-US" sz="2200" dirty="0" smtClean="0"/>
              <a:t>Difference in molecular cancer classifier assay and comprehensive profiling (</a:t>
            </a:r>
            <a:r>
              <a:rPr lang="en-US" sz="2200" dirty="0" err="1" smtClean="0"/>
              <a:t>ngs</a:t>
            </a:r>
            <a:r>
              <a:rPr lang="en-US" sz="2200" dirty="0" smtClean="0"/>
              <a:t>) of biopsy specimen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Molecular Cancer Classifier can Determine the Cancer Type, but Not Genetic Alterations in Cancer Cells</a:t>
            </a:r>
          </a:p>
          <a:p>
            <a:r>
              <a:rPr lang="en-US" dirty="0" smtClean="0"/>
              <a:t>Comprehensive Profiling (NGS) Can Determine Genetic Alterations in Cancer Cells, but Can Not Determine the Cancer Type (Except Rarely)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3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89"/>
            <a:ext cx="8229600" cy="368545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Integration of molecular classifier assay and comprehensive molecular profiling (</a:t>
            </a:r>
            <a:r>
              <a:rPr lang="en-US" sz="2000" dirty="0" err="1" smtClean="0"/>
              <a:t>ngs</a:t>
            </a:r>
            <a:r>
              <a:rPr lang="en-US" sz="2000" dirty="0" smtClean="0"/>
              <a:t>) in Selected cup patients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6444"/>
            <a:ext cx="8386763" cy="3745555"/>
          </a:xfrm>
        </p:spPr>
        <p:txBody>
          <a:bodyPr>
            <a:noAutofit/>
          </a:bodyPr>
          <a:lstStyle/>
          <a:p>
            <a:r>
              <a:rPr lang="en-US" sz="2300" dirty="0" smtClean="0"/>
              <a:t>Important Premise: Treatment of Patients with CUP Based on Diagnosis of Their Cancer Type is Appropriate and Optimal Rx Depends on This.</a:t>
            </a:r>
          </a:p>
          <a:p>
            <a:r>
              <a:rPr lang="en-US" sz="2300" dirty="0" smtClean="0"/>
              <a:t>In CUP Patients with Very Likely </a:t>
            </a:r>
            <a:r>
              <a:rPr lang="en-US" sz="2300" dirty="0" err="1" smtClean="0"/>
              <a:t>Dx</a:t>
            </a:r>
            <a:r>
              <a:rPr lang="en-US" sz="2300" dirty="0" smtClean="0"/>
              <a:t> Based on Classic IHC Profiles – Further Evaluation and Rx Based on This </a:t>
            </a:r>
            <a:r>
              <a:rPr lang="en-US" sz="2300" dirty="0" err="1" smtClean="0"/>
              <a:t>Dx</a:t>
            </a:r>
            <a:r>
              <a:rPr lang="en-US" sz="2300" dirty="0" smtClean="0"/>
              <a:t>. No Further Molecular Testing Necessary to Determine Cancer Type. Further Molecular Testing for Same Cancer Types → Rx.</a:t>
            </a:r>
          </a:p>
          <a:p>
            <a:r>
              <a:rPr lang="en-US" sz="2300" dirty="0" smtClean="0"/>
              <a:t>In CUP Patients WITHOUT Single </a:t>
            </a:r>
            <a:r>
              <a:rPr lang="en-US" sz="2300" dirty="0" err="1" smtClean="0"/>
              <a:t>Dx</a:t>
            </a:r>
            <a:r>
              <a:rPr lang="en-US" sz="2300" dirty="0" smtClean="0"/>
              <a:t> by IHC Additional Molecular Testing with Classifier Assay – Most Will Have Diagnosis of Cancer Type.  Further Molecular Testing in Some Cancer Types        Rx.</a:t>
            </a:r>
            <a:endParaRPr lang="en-US" sz="23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06882" y="4366780"/>
            <a:ext cx="31332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9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37"/>
            <a:ext cx="8229600" cy="368545"/>
          </a:xfrm>
        </p:spPr>
        <p:txBody>
          <a:bodyPr>
            <a:noAutofit/>
          </a:bodyPr>
          <a:lstStyle/>
          <a:p>
            <a:r>
              <a:rPr lang="en-US" sz="1800" dirty="0" smtClean="0"/>
              <a:t>Cup without single tissue dx after standard evaluation or with limited biopsy material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91694" y="1212445"/>
            <a:ext cx="24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Molecular Classifier Assay For Cancer Type Identification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711" y="2058367"/>
            <a:ext cx="2807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Cancer Type </a:t>
            </a:r>
            <a:r>
              <a:rPr lang="en-US" sz="1400" dirty="0" err="1" smtClean="0">
                <a:solidFill>
                  <a:srgbClr val="F9F9F9"/>
                </a:solidFill>
              </a:rPr>
              <a:t>Dx</a:t>
            </a:r>
            <a:r>
              <a:rPr lang="en-US" sz="1400" dirty="0" smtClean="0">
                <a:solidFill>
                  <a:srgbClr val="F9F9F9"/>
                </a:solidFill>
              </a:rPr>
              <a:t> with All Other Data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036" y="2809633"/>
            <a:ext cx="264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Further Molecular Testing (Hot Spot or NGS) Depending on Specific Cancer Type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064" y="3930363"/>
            <a:ext cx="206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Appropriate Rx for </a:t>
            </a:r>
            <a:r>
              <a:rPr lang="en-US" sz="1400" dirty="0">
                <a:solidFill>
                  <a:srgbClr val="F9F9F9"/>
                </a:solidFill>
              </a:rPr>
              <a:t>t</a:t>
            </a:r>
            <a:r>
              <a:rPr lang="en-US" sz="1400" dirty="0" smtClean="0">
                <a:solidFill>
                  <a:srgbClr val="F9F9F9"/>
                </a:solidFill>
              </a:rPr>
              <a:t>his Cancer Type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615" y="3002132"/>
            <a:ext cx="575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95%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7357" y="2070983"/>
            <a:ext cx="173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No </a:t>
            </a:r>
            <a:r>
              <a:rPr lang="en-US" sz="1400" dirty="0" err="1" smtClean="0">
                <a:solidFill>
                  <a:srgbClr val="F9F9F9"/>
                </a:solidFill>
              </a:rPr>
              <a:t>Dx</a:t>
            </a:r>
            <a:r>
              <a:rPr lang="en-US" sz="1400" dirty="0" smtClean="0">
                <a:solidFill>
                  <a:srgbClr val="F9F9F9"/>
                </a:solidFill>
              </a:rPr>
              <a:t> of Cancer Type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4649" y="2863959"/>
            <a:ext cx="1688123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Empiric Chemotherapy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268" y="3910336"/>
            <a:ext cx="133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No New Information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478" y="2853624"/>
            <a:ext cx="1573023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Comprehensive NGS Testing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478" y="3918059"/>
            <a:ext cx="1400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Rx Based on Actionable Finding</a:t>
            </a:r>
            <a:endParaRPr lang="en-US" sz="1400" dirty="0">
              <a:solidFill>
                <a:srgbClr val="F9F9F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6672" y="2985899"/>
            <a:ext cx="492369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9F9F9"/>
                </a:solidFill>
              </a:rPr>
              <a:t>5%</a:t>
            </a:r>
            <a:endParaRPr lang="en-US" sz="1400" dirty="0">
              <a:solidFill>
                <a:srgbClr val="F9F9F9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57226" y="1521927"/>
            <a:ext cx="736005" cy="4706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0483" y="1461267"/>
            <a:ext cx="594681" cy="4476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50519" y="785813"/>
            <a:ext cx="0" cy="4266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78607" y="2421729"/>
            <a:ext cx="0" cy="3630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78607" y="3587695"/>
            <a:ext cx="0" cy="3303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90483" y="2421729"/>
            <a:ext cx="297340" cy="3630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07944" y="2444057"/>
            <a:ext cx="328562" cy="3406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350919" y="3514725"/>
            <a:ext cx="7144" cy="3956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93594" y="3400425"/>
            <a:ext cx="842912" cy="517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84401" y="3464721"/>
            <a:ext cx="0" cy="3881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46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17764C-4256-4E81-900C-1211C3B6F094}"/>
              </a:ext>
            </a:extLst>
          </p:cNvPr>
          <p:cNvSpPr txBox="1">
            <a:spLocks/>
          </p:cNvSpPr>
          <p:nvPr/>
        </p:nvSpPr>
        <p:spPr>
          <a:xfrm>
            <a:off x="1956884" y="144452"/>
            <a:ext cx="6503356" cy="402905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rgbClr val="F9F9F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smtClean="0">
                <a:solidFill>
                  <a:schemeClr val="bg1"/>
                </a:solidFill>
                <a:latin typeface="HelveticaNeueLT Std Med" panose="020B0604020202020204" pitchFamily="34" charset="0"/>
              </a:rPr>
              <a:t>UNCLEAR DIAGNOSIS</a:t>
            </a:r>
            <a:endParaRPr lang="en-US" sz="35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C48202-47DF-4345-BD2F-10126C97900B}"/>
              </a:ext>
            </a:extLst>
          </p:cNvPr>
          <p:cNvSpPr txBox="1"/>
          <p:nvPr/>
        </p:nvSpPr>
        <p:spPr>
          <a:xfrm>
            <a:off x="1946719" y="995851"/>
            <a:ext cx="6249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08121"/>
                </a:solidFill>
                <a:effectLst/>
                <a:uLnTx/>
                <a:uFillTx/>
                <a:latin typeface="HelveticaNeueLT Std Med" panose="020B0604020202020204" pitchFamily="34" charset="0"/>
                <a:ea typeface="+mn-ea"/>
                <a:cs typeface="+mn-cs"/>
              </a:rPr>
              <a:t>Don’t put the cart before the horse.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 Med" panose="020B0604020202020204" pitchFamily="34" charset="0"/>
                <a:ea typeface="+mn-ea"/>
                <a:cs typeface="+mn-cs"/>
              </a:rPr>
              <a:t>A Molecular Classifier Usually Can Diagnose the Cancer Type and Further Genetic Texting (NGS) May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 Med" panose="020B0604020202020204" pitchFamily="34" charset="0"/>
                <a:ea typeface="+mn-ea"/>
                <a:cs typeface="+mn-cs"/>
              </a:rPr>
              <a:t> be Ordered</a:t>
            </a:r>
            <a:r>
              <a:rPr kumimoji="0" lang="en-US" sz="1600" b="0" i="0" u="none" strike="noStrike" kern="1200" cap="none" spc="15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 Lt" panose="020B0403020202020204" pitchFamily="34" charset="0"/>
                <a:ea typeface="+mn-ea"/>
                <a:cs typeface="HelveticaNeueLT Std Med"/>
              </a:rPr>
              <a:t>®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 Med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 Lt" panose="020B0403020202020204" pitchFamily="34" charset="0"/>
                <a:ea typeface="+mn-ea"/>
                <a:cs typeface="+mn-cs"/>
              </a:rPr>
              <a:t>for an efficient approach to help ensure you get the appropriate information you need to diagnose and effectively treat your metastatic patients.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D225CE-9CDD-4585-BF1F-F0095F8C2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48A2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994">
            <a:off x="1646104" y="659778"/>
            <a:ext cx="1204741" cy="339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6B940-F630-4120-97F4-49E58A912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48A2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482" flipH="1">
            <a:off x="1641007" y="540150"/>
            <a:ext cx="984634" cy="277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610379-3BB6-497A-B455-DCC58A9B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23" y="2433288"/>
            <a:ext cx="6090998" cy="24915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21731" y="4245152"/>
            <a:ext cx="1833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Molecular Classifier Assay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    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CancerTYPE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ID)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641" y="4250772"/>
            <a:ext cx="1151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        NGS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Cancer Profiles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174"/>
            <a:ext cx="8172450" cy="571204"/>
          </a:xfrm>
        </p:spPr>
        <p:txBody>
          <a:bodyPr>
            <a:normAutofit/>
          </a:bodyPr>
          <a:lstStyle/>
          <a:p>
            <a:r>
              <a:rPr lang="en-US" dirty="0" smtClean="0"/>
              <a:t>For challenging diagnostic cases, get the information you need to make a single final diagnosis and still have sufficient tissue for downstream biomarker testing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0976" y="741331"/>
            <a:ext cx="28360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Perform Tier 1 Panel of IHC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976" y="1333005"/>
            <a:ext cx="33789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UNCLEAR DIAGNOSIS?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0976" y="1913612"/>
            <a:ext cx="3428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Molecular Classifier Assay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          Cancer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         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ID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Tumor Type / Subtype Identification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121" y="3142600"/>
            <a:ext cx="37861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Biomarker Tests for Specific Targeted Therapies (NGS, PCR, FISH, IHC)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8121" y="3930908"/>
            <a:ext cx="4396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Integrate Tumor Type/Subtype &amp; Biomarker Information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8120" y="4503773"/>
            <a:ext cx="45041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Optimize Treatment Strategy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Tumor-Specific &amp; Targeted Therapies, Clinical Trials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3725" y="2033502"/>
            <a:ext cx="204311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Only 3-4 slides (Leica membrane) are required for </a:t>
            </a:r>
            <a:r>
              <a:rPr lang="en-US" sz="1400" dirty="0" err="1" smtClean="0">
                <a:solidFill>
                  <a:schemeClr val="accent4"/>
                </a:solidFill>
              </a:rPr>
              <a:t>CancerTYPE</a:t>
            </a:r>
            <a:r>
              <a:rPr lang="en-US" sz="1400" dirty="0" smtClean="0">
                <a:solidFill>
                  <a:schemeClr val="accent4"/>
                </a:solidFill>
              </a:rPr>
              <a:t> ID testing, preserving sufficient tissue for biomarker profiling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205163" y="1054891"/>
            <a:ext cx="214313" cy="253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200400" y="1646985"/>
            <a:ext cx="214313" cy="253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190875" y="2865989"/>
            <a:ext cx="214313" cy="253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00400" y="3661441"/>
            <a:ext cx="214313" cy="253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200400" y="4237070"/>
            <a:ext cx="214313" cy="253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" y="180854"/>
            <a:ext cx="8229600" cy="368545"/>
          </a:xfrm>
        </p:spPr>
        <p:txBody>
          <a:bodyPr>
            <a:noAutofit/>
          </a:bodyPr>
          <a:lstStyle/>
          <a:p>
            <a:r>
              <a:rPr lang="en-US" sz="3200" dirty="0" smtClean="0"/>
              <a:t>Specific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738086"/>
            <a:ext cx="8843963" cy="3741045"/>
          </a:xfrm>
        </p:spPr>
        <p:txBody>
          <a:bodyPr>
            <a:noAutofit/>
          </a:bodyPr>
          <a:lstStyle/>
          <a:p>
            <a:r>
              <a:rPr lang="en-US" sz="1900" dirty="0" smtClean="0"/>
              <a:t>CUP – Adenocarcinoma – IHC – Classic Lung Profile; Serum Thyroglobulin       Negative      Evaluation of Known Actionable/Accepted Targets (EGFR mutations, ALK/ROS 1 Rearrangements, MSI High, NTRK Fusions) by Lung Profile Hot Spot Molecular Tests or Preferable NGS      Optimal Rx for Lung CA ( Anatomical Primary Site Not Detected) </a:t>
            </a:r>
          </a:p>
          <a:p>
            <a:r>
              <a:rPr lang="en-US" sz="1900" dirty="0" smtClean="0"/>
              <a:t>CUP – Adenocarcinoma – IHC Inconclusive (CK7+, ER-, CK20-, TTF-1-, CDX-)       Molecular Classifier (Cancer TYPEID       Breast 96%       Confirmatory IHC (</a:t>
            </a:r>
            <a:r>
              <a:rPr lang="en-US" sz="1900" dirty="0" err="1" smtClean="0"/>
              <a:t>Mammoglobulin</a:t>
            </a:r>
            <a:r>
              <a:rPr lang="en-US" sz="1900" dirty="0" smtClean="0"/>
              <a:t> +, GATA 3+)     Further Molecular Tests for HER-2 or Preferable NGS (other Important Genetic Alteration may be found, i.e. MSI High or NTRK fusions.</a:t>
            </a:r>
          </a:p>
          <a:p>
            <a:r>
              <a:rPr lang="en-US" sz="1900" dirty="0" smtClean="0"/>
              <a:t>Many Others: Melanoma, Thyroid, Renal, Ovary, Germ Cell, Prostate, Basal Cell, Urinary Bladder, Neuroendocrine Follow Same Sequences for Specific Cancer Types</a:t>
            </a:r>
            <a:endParaRPr lang="en-US" sz="19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53764" y="1250156"/>
            <a:ext cx="18216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946232" y="2443163"/>
            <a:ext cx="1976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00499" y="1800224"/>
            <a:ext cx="214313" cy="142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1000" y="2743200"/>
            <a:ext cx="1976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50707" y="2743200"/>
            <a:ext cx="1976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38538" y="3021806"/>
            <a:ext cx="1976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rah Cannon RGB">
      <a:dk1>
        <a:srgbClr val="004B87"/>
      </a:dk1>
      <a:lt1>
        <a:sysClr val="window" lastClr="FFFFFF"/>
      </a:lt1>
      <a:dk2>
        <a:srgbClr val="004B87"/>
      </a:dk2>
      <a:lt2>
        <a:srgbClr val="EEECE1"/>
      </a:lt2>
      <a:accent1>
        <a:srgbClr val="0085CA"/>
      </a:accent1>
      <a:accent2>
        <a:srgbClr val="63666A"/>
      </a:accent2>
      <a:accent3>
        <a:srgbClr val="B1B3B3"/>
      </a:accent3>
      <a:accent4>
        <a:srgbClr val="333333"/>
      </a:accent4>
      <a:accent5>
        <a:srgbClr val="FFFFFF"/>
      </a:accent5>
      <a:accent6>
        <a:srgbClr val="FFFFFF"/>
      </a:accent6>
      <a:hlink>
        <a:srgbClr val="0085CA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MSCSpigelFridayPMTalk2019" id="{59AC082E-00A6-7A4F-960D-ACB63281081A}" vid="{184B5503-5F5A-1347-B740-8F11B1C70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C2A98215FCB4FA1EE89B367535835" ma:contentTypeVersion="0" ma:contentTypeDescription="Create a new document." ma:contentTypeScope="" ma:versionID="884fc5e713748863edbd209dc103c3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A31041-A162-48A9-8678-EFC5D4C96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AMSCSpigelFridayPMTalk2019</Template>
  <TotalTime>4635</TotalTime>
  <Words>565</Words>
  <Application>Microsoft Macintosh PowerPoint</Application>
  <PresentationFormat>On-screen Show (16:9)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Difference in molecular cancer classifier assay and comprehensive profiling (ngs) of biopsy specimen</vt:lpstr>
      <vt:lpstr>Integration of molecular classifier assay and comprehensive molecular profiling (ngs) in Selected cup patients</vt:lpstr>
      <vt:lpstr>Cup without single tissue dx after standard evaluation or with limited biopsy material</vt:lpstr>
      <vt:lpstr>PowerPoint Presentation</vt:lpstr>
      <vt:lpstr>For challenging diagnostic cases, get the information you need to make a single final diagnosis and still have sufficient tissue for downstream biomarker testing</vt:lpstr>
      <vt:lpstr>Specific examples</vt:lpstr>
    </vt:vector>
  </TitlesOfParts>
  <Company>HCA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Medicine in Practice</dc:title>
  <dc:creator>Hess Shawn</dc:creator>
  <cp:lastModifiedBy>Harpreet wasan</cp:lastModifiedBy>
  <cp:revision>22</cp:revision>
  <cp:lastPrinted>2019-04-18T14:09:26Z</cp:lastPrinted>
  <dcterms:created xsi:type="dcterms:W3CDTF">2019-04-14T19:50:21Z</dcterms:created>
  <dcterms:modified xsi:type="dcterms:W3CDTF">2019-05-03T12:41:17Z</dcterms:modified>
</cp:coreProperties>
</file>