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588" r:id="rId2"/>
    <p:sldId id="627" r:id="rId3"/>
    <p:sldId id="625" r:id="rId4"/>
    <p:sldId id="604" r:id="rId5"/>
    <p:sldId id="610" r:id="rId6"/>
    <p:sldId id="692" r:id="rId7"/>
    <p:sldId id="757" r:id="rId8"/>
    <p:sldId id="762" r:id="rId9"/>
    <p:sldId id="761" r:id="rId10"/>
    <p:sldId id="760" r:id="rId11"/>
  </p:sldIdLst>
  <p:sldSz cx="9144000" cy="6858000" type="screen4x3"/>
  <p:notesSz cx="6797675" cy="9928225"/>
  <p:custDataLst>
    <p:tags r:id="rId1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385" userDrawn="1">
          <p15:clr>
            <a:srgbClr val="A4A3A4"/>
          </p15:clr>
        </p15:guide>
        <p15:guide id="2" pos="337">
          <p15:clr>
            <a:srgbClr val="A4A3A4"/>
          </p15:clr>
        </p15:guide>
        <p15:guide id="3" orient="horz" pos="2750">
          <p15:clr>
            <a:srgbClr val="A4A3A4"/>
          </p15:clr>
        </p15:guide>
        <p15:guide id="4" pos="4490" userDrawn="1">
          <p15:clr>
            <a:srgbClr val="A4A3A4"/>
          </p15:clr>
        </p15:guide>
        <p15:guide id="5" orient="horz" pos="3650">
          <p15:clr>
            <a:srgbClr val="A4A3A4"/>
          </p15:clr>
        </p15:guide>
        <p15:guide id="6" pos="275">
          <p15:clr>
            <a:srgbClr val="A4A3A4"/>
          </p15:clr>
        </p15:guide>
        <p15:guide id="7" pos="3969" userDrawn="1">
          <p15:clr>
            <a:srgbClr val="A4A3A4"/>
          </p15:clr>
        </p15:guide>
        <p15:guide id="8" orient="horz" pos="3823">
          <p15:clr>
            <a:srgbClr val="A4A3A4"/>
          </p15:clr>
        </p15:guide>
        <p15:guide id="9" pos="5747">
          <p15:clr>
            <a:srgbClr val="A4A3A4"/>
          </p15:clr>
        </p15:guide>
        <p15:guide id="10" pos="1940">
          <p15:clr>
            <a:srgbClr val="A4A3A4"/>
          </p15:clr>
        </p15:guide>
        <p15:guide id="11" pos="3487">
          <p15:clr>
            <a:srgbClr val="A4A3A4"/>
          </p15:clr>
        </p15:guide>
        <p15:guide id="12" pos="28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FFFF00"/>
    <a:srgbClr val="DFE2E2"/>
    <a:srgbClr val="1E1F7B"/>
    <a:srgbClr val="C19F28"/>
    <a:srgbClr val="33416B"/>
    <a:srgbClr val="FFD037"/>
    <a:srgbClr val="FFEC19"/>
    <a:srgbClr val="90071B"/>
    <a:srgbClr val="3265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A107856-5554-42FB-B03E-39F5DBC370BA}" styleName="Mittlere Formatvorlage 4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7765" autoAdjust="0"/>
    <p:restoredTop sz="94969" autoAdjust="0"/>
  </p:normalViewPr>
  <p:slideViewPr>
    <p:cSldViewPr snapToGrid="0" showGuides="1">
      <p:cViewPr>
        <p:scale>
          <a:sx n="130" d="100"/>
          <a:sy n="130" d="100"/>
        </p:scale>
        <p:origin x="472" y="56"/>
      </p:cViewPr>
      <p:guideLst>
        <p:guide orient="horz" pos="3385"/>
        <p:guide pos="337"/>
        <p:guide orient="horz" pos="2750"/>
        <p:guide pos="4490"/>
        <p:guide orient="horz" pos="3650"/>
        <p:guide pos="275"/>
        <p:guide pos="3969"/>
        <p:guide orient="horz" pos="3823"/>
        <p:guide pos="5747"/>
        <p:guide pos="1940"/>
        <p:guide pos="3487"/>
        <p:guide pos="28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91FE0E6C-0957-7742-BB76-13A97A29B52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7757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Textformatierung des Masters zu bearbeiten.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98F7C8FE-5D61-1749-B57A-0E07C75FA7D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23870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6386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de-DE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7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fld id="{4BBCF2E9-656A-FA41-9D21-EA34863D7030}" type="slidenum">
              <a:rPr lang="de-DE" sz="1200">
                <a:solidFill>
                  <a:schemeClr val="tx1"/>
                </a:solidFill>
                <a:latin typeface="Times New Roman" charset="0"/>
              </a:rPr>
              <a:pPr/>
              <a:t>1</a:t>
            </a:fld>
            <a:endParaRPr lang="de-DE" sz="1200">
              <a:solidFill>
                <a:schemeClr val="tx1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6386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de-DE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7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fld id="{4BBCF2E9-656A-FA41-9D21-EA34863D7030}" type="slidenum">
              <a:rPr lang="de-DE" sz="1200">
                <a:solidFill>
                  <a:schemeClr val="tx1"/>
                </a:solidFill>
                <a:latin typeface="Times New Roman" charset="0"/>
              </a:rPr>
              <a:pPr/>
              <a:t>10</a:t>
            </a:fld>
            <a:endParaRPr lang="de-DE" sz="1200">
              <a:solidFill>
                <a:schemeClr val="tx1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695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6386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de-DE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7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fld id="{4BBCF2E9-656A-FA41-9D21-EA34863D7030}" type="slidenum">
              <a:rPr lang="de-DE" sz="1200">
                <a:solidFill>
                  <a:schemeClr val="tx1"/>
                </a:solidFill>
                <a:latin typeface="Times New Roman" charset="0"/>
              </a:rPr>
              <a:pPr/>
              <a:t>2</a:t>
            </a:fld>
            <a:endParaRPr lang="de-DE" sz="1200">
              <a:solidFill>
                <a:schemeClr val="tx1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6386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de-DE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7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fld id="{4BBCF2E9-656A-FA41-9D21-EA34863D7030}" type="slidenum">
              <a:rPr lang="de-DE" sz="1200">
                <a:solidFill>
                  <a:schemeClr val="tx1"/>
                </a:solidFill>
                <a:latin typeface="Times New Roman" charset="0"/>
              </a:rPr>
              <a:pPr/>
              <a:t>3</a:t>
            </a:fld>
            <a:endParaRPr lang="de-DE" sz="1200">
              <a:solidFill>
                <a:schemeClr val="tx1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6386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de-DE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7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fld id="{4BBCF2E9-656A-FA41-9D21-EA34863D7030}" type="slidenum">
              <a:rPr lang="de-DE" sz="1200">
                <a:solidFill>
                  <a:schemeClr val="tx1"/>
                </a:solidFill>
                <a:latin typeface="Times New Roman" charset="0"/>
              </a:rPr>
              <a:pPr/>
              <a:t>4</a:t>
            </a:fld>
            <a:endParaRPr lang="de-DE" sz="1200">
              <a:solidFill>
                <a:schemeClr val="tx1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6386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de-DE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7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fld id="{4BBCF2E9-656A-FA41-9D21-EA34863D7030}" type="slidenum">
              <a:rPr lang="de-DE" sz="1200">
                <a:solidFill>
                  <a:schemeClr val="tx1"/>
                </a:solidFill>
                <a:latin typeface="Times New Roman" charset="0"/>
              </a:rPr>
              <a:pPr/>
              <a:t>5</a:t>
            </a:fld>
            <a:endParaRPr lang="de-DE" sz="1200">
              <a:solidFill>
                <a:schemeClr val="tx1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6386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de-DE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7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fld id="{4BBCF2E9-656A-FA41-9D21-EA34863D7030}" type="slidenum">
              <a:rPr lang="de-DE" sz="1200">
                <a:solidFill>
                  <a:schemeClr val="tx1"/>
                </a:solidFill>
                <a:latin typeface="Times New Roman" charset="0"/>
              </a:rPr>
              <a:pPr/>
              <a:t>6</a:t>
            </a:fld>
            <a:endParaRPr lang="de-DE" sz="1200">
              <a:solidFill>
                <a:schemeClr val="tx1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6386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de-DE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7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fld id="{4BBCF2E9-656A-FA41-9D21-EA34863D7030}" type="slidenum">
              <a:rPr lang="de-DE" sz="1200">
                <a:solidFill>
                  <a:schemeClr val="tx1"/>
                </a:solidFill>
                <a:latin typeface="Times New Roman" charset="0"/>
              </a:rPr>
              <a:pPr/>
              <a:t>7</a:t>
            </a:fld>
            <a:endParaRPr lang="de-DE" sz="1200">
              <a:solidFill>
                <a:schemeClr val="tx1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6386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de-DE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7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fld id="{4BBCF2E9-656A-FA41-9D21-EA34863D7030}" type="slidenum">
              <a:rPr lang="de-DE" sz="1200">
                <a:solidFill>
                  <a:schemeClr val="tx1"/>
                </a:solidFill>
                <a:latin typeface="Times New Roman" charset="0"/>
              </a:rPr>
              <a:pPr/>
              <a:t>8</a:t>
            </a:fld>
            <a:endParaRPr lang="de-DE" sz="1200">
              <a:solidFill>
                <a:schemeClr val="tx1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6386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de-DE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7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fld id="{4BBCF2E9-656A-FA41-9D21-EA34863D7030}" type="slidenum">
              <a:rPr lang="de-DE" sz="1200">
                <a:solidFill>
                  <a:schemeClr val="tx1"/>
                </a:solidFill>
                <a:latin typeface="Times New Roman" charset="0"/>
              </a:rPr>
              <a:pPr/>
              <a:t>9</a:t>
            </a:fld>
            <a:endParaRPr lang="de-DE" sz="1200">
              <a:solidFill>
                <a:schemeClr val="tx1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3F040-D629-7B45-99A9-97C0A37A61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089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ED38F-93F6-404C-A980-654053D5D9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478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E2FF0-A943-B44B-B16C-309E999402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597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59DC1-5D7E-394E-BAE5-CD5D177E4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111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13567-A7D5-2142-A9ED-27BA9773D4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127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43EFD-617D-E94D-A089-F9CF5638C3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006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79CDB0-C3C3-9B40-9434-B436D0BFDE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735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C3CEF-E5EC-8048-9E3A-A154848549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308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FCC8B-35D4-F44B-AF02-4F542D71EB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44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A662F-703F-A047-9D53-7D959070BA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588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93DB4B-9E5C-F843-9247-7AEB3CA682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718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Textmasterformate durch Klicken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89A2EEF7-C2AC-BC4E-93DB-973CBB37BD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10" Type="http://schemas.microsoft.com/office/2007/relationships/hdphoto" Target="../media/hdphoto3.wdp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tiff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microsoft.com/office/2007/relationships/hdphoto" Target="NUL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NUL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microsoft.com/office/2007/relationships/hdphoto" Target="NUL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tiff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microsoft.com/office/2007/relationships/hdphoto" Target="NULL"/><Relationship Id="rId5" Type="http://schemas.openxmlformats.org/officeDocument/2006/relationships/image" Target="../media/image4.png"/><Relationship Id="rId10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microsoft.com/office/2007/relationships/hdphoto" Target="NUL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ung 19"/>
          <p:cNvGrpSpPr>
            <a:grpSpLocks/>
          </p:cNvGrpSpPr>
          <p:nvPr/>
        </p:nvGrpSpPr>
        <p:grpSpPr bwMode="auto">
          <a:xfrm>
            <a:off x="0" y="6400800"/>
            <a:ext cx="9144000" cy="457200"/>
            <a:chOff x="0" y="6400800"/>
            <a:chExt cx="9144000" cy="457199"/>
          </a:xfrm>
          <a:effectLst>
            <a:outerShdw blurRad="50800" dist="38100" dir="11760000">
              <a:srgbClr val="000000">
                <a:alpha val="43000"/>
              </a:srgbClr>
            </a:outerShdw>
          </a:effectLst>
        </p:grpSpPr>
        <p:sp>
          <p:nvSpPr>
            <p:cNvPr id="15367" name="Rectangle 2"/>
            <p:cNvSpPr>
              <a:spLocks noChangeArrowheads="1"/>
            </p:cNvSpPr>
            <p:nvPr/>
          </p:nvSpPr>
          <p:spPr bwMode="auto">
            <a:xfrm>
              <a:off x="0" y="6400800"/>
              <a:ext cx="9144000" cy="457199"/>
            </a:xfrm>
            <a:prstGeom prst="rect">
              <a:avLst/>
            </a:prstGeom>
            <a:solidFill>
              <a:srgbClr val="DBDBDB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de-DE" sz="1000">
                <a:solidFill>
                  <a:srgbClr val="800000"/>
                </a:solidFill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  <p:pic>
          <p:nvPicPr>
            <p:cNvPr id="15368" name="Picture 5" descr="Siegel_cmyk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 r="84666" b="20430"/>
            <a:stretch>
              <a:fillRect/>
            </a:stretch>
          </p:blipFill>
          <p:spPr bwMode="auto">
            <a:xfrm>
              <a:off x="75138" y="6441039"/>
              <a:ext cx="406042" cy="391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Bild 12" descr="logo_d_1z_rgb.png"/>
            <p:cNvPicPr>
              <a:picLocks noChangeAspect="1"/>
            </p:cNvPicPr>
            <p:nvPr/>
          </p:nvPicPr>
          <p:blipFill>
            <a:blip r:embed="rId4">
              <a:duotone>
                <a:schemeClr val="tx1">
                  <a:lumMod val="75000"/>
                  <a:lumOff val="25000"/>
                </a:schemeClr>
                <a:srgbClr val="FFF1C1"/>
              </a:duotone>
            </a:blip>
            <a:srcRect r="73264"/>
            <a:stretch>
              <a:fillRect/>
            </a:stretch>
          </p:blipFill>
          <p:spPr>
            <a:xfrm>
              <a:off x="533397" y="6532637"/>
              <a:ext cx="753534" cy="215295"/>
            </a:xfrm>
            <a:prstGeom prst="rect">
              <a:avLst/>
            </a:prstGeom>
          </p:spPr>
        </p:pic>
      </p:grp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1193800" y="4342903"/>
            <a:ext cx="6764338" cy="172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de-D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-112" charset="0"/>
                <a:ea typeface="+mn-ea"/>
                <a:cs typeface="+mn-cs"/>
              </a:rPr>
              <a:t>Alwin Krämer</a:t>
            </a:r>
          </a:p>
          <a:p>
            <a:pPr algn="ctr">
              <a:defRPr/>
            </a:pPr>
            <a:endParaRPr lang="de-DE" sz="8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-112" charset="0"/>
              <a:ea typeface="+mn-ea"/>
              <a:cs typeface="+mn-cs"/>
            </a:endParaRPr>
          </a:p>
          <a:p>
            <a:pPr algn="ctr">
              <a:defRPr/>
            </a:pPr>
            <a:r>
              <a:rPr lang="de-DE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-112" charset="0"/>
                <a:ea typeface="+mn-ea"/>
                <a:cs typeface="+mn-cs"/>
              </a:rPr>
              <a:t>Clinical</a:t>
            </a:r>
            <a:r>
              <a:rPr lang="de-D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-112" charset="0"/>
                <a:ea typeface="+mn-ea"/>
                <a:cs typeface="+mn-cs"/>
              </a:rPr>
              <a:t> </a:t>
            </a:r>
            <a:r>
              <a:rPr lang="de-DE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-112" charset="0"/>
                <a:ea typeface="+mn-ea"/>
                <a:cs typeface="+mn-cs"/>
              </a:rPr>
              <a:t>Cooperation</a:t>
            </a:r>
            <a:r>
              <a:rPr lang="de-D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-112" charset="0"/>
                <a:ea typeface="+mn-ea"/>
                <a:cs typeface="+mn-cs"/>
              </a:rPr>
              <a:t> Unit</a:t>
            </a:r>
          </a:p>
          <a:p>
            <a:pPr algn="ctr">
              <a:defRPr/>
            </a:pPr>
            <a:r>
              <a:rPr lang="de-DE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-112" charset="0"/>
                <a:ea typeface="+mn-ea"/>
                <a:cs typeface="+mn-cs"/>
              </a:rPr>
              <a:t>Molecular</a:t>
            </a:r>
            <a:r>
              <a:rPr lang="de-D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-112" charset="0"/>
                <a:ea typeface="+mn-ea"/>
                <a:cs typeface="+mn-cs"/>
              </a:rPr>
              <a:t> </a:t>
            </a:r>
            <a:r>
              <a:rPr lang="de-DE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-112" charset="0"/>
                <a:ea typeface="+mn-ea"/>
                <a:cs typeface="+mn-cs"/>
              </a:rPr>
              <a:t>Hematology/Oncology</a:t>
            </a:r>
            <a:endParaRPr lang="de-DE" sz="16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-112" charset="0"/>
              <a:ea typeface="+mn-ea"/>
              <a:cs typeface="+mn-cs"/>
            </a:endParaRPr>
          </a:p>
          <a:p>
            <a:pPr algn="ctr">
              <a:defRPr/>
            </a:pPr>
            <a:endParaRPr lang="de-DE" sz="8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-112" charset="0"/>
              <a:ea typeface="+mn-ea"/>
              <a:cs typeface="+mn-cs"/>
            </a:endParaRPr>
          </a:p>
          <a:p>
            <a:pPr algn="ctr">
              <a:defRPr/>
            </a:pP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Arial" pitchFamily="-112" charset="0"/>
              </a:rPr>
              <a:t>German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Arial" pitchFamily="-112" charset="0"/>
              </a:rPr>
              <a:t>Cancer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Arial" pitchFamily="-112" charset="0"/>
              </a:rPr>
              <a:t> Research Center and</a:t>
            </a:r>
            <a:endParaRPr lang="de-DE" sz="1600" dirty="0">
              <a:solidFill>
                <a:schemeClr val="bg1">
                  <a:lumMod val="65000"/>
                </a:schemeClr>
              </a:solidFill>
              <a:latin typeface="Arial" pitchFamily="-112" charset="0"/>
              <a:ea typeface="+mn-ea"/>
              <a:cs typeface="+mn-cs"/>
            </a:endParaRPr>
          </a:p>
          <a:p>
            <a:pPr algn="ctr">
              <a:defRPr/>
            </a:pP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Arial" pitchFamily="-112" charset="0"/>
              </a:rPr>
              <a:t>Dept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Arial" pitchFamily="-112" charset="0"/>
              </a:rPr>
              <a:t>. of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Arial" pitchFamily="-112" charset="0"/>
              </a:rPr>
              <a:t>Internal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Arial" pitchFamily="-112" charset="0"/>
              </a:rPr>
              <a:t>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Arial" pitchFamily="-112" charset="0"/>
              </a:rPr>
              <a:t>Medicine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Arial" pitchFamily="-112" charset="0"/>
              </a:rPr>
              <a:t> V, University of Heidelberg</a:t>
            </a:r>
            <a:endParaRPr lang="de-DE" sz="1600" dirty="0">
              <a:solidFill>
                <a:schemeClr val="bg1">
                  <a:lumMod val="65000"/>
                </a:schemeClr>
              </a:solidFill>
              <a:latin typeface="Arial" pitchFamily="-112" charset="0"/>
              <a:ea typeface="+mn-ea"/>
              <a:cs typeface="+mn-cs"/>
            </a:endParaRPr>
          </a:p>
        </p:txBody>
      </p:sp>
      <p:pic>
        <p:nvPicPr>
          <p:cNvPr id="3" name="Bild 2" descr="MultipleLiverMets2008.jp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92" b="98125" l="3021" r="935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059" y="1900159"/>
            <a:ext cx="2812708" cy="2109531"/>
          </a:xfrm>
          <a:prstGeom prst="rect">
            <a:avLst/>
          </a:prstGeom>
        </p:spPr>
      </p:pic>
      <p:pic>
        <p:nvPicPr>
          <p:cNvPr id="10" name="Picture 10" descr="nctlogo_d_4c_338x66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296" r="50000"/>
                    </a14:imgEffect>
                  </a14:imgLayer>
                </a14:imgProps>
              </a:ext>
            </a:extLst>
          </a:blip>
          <a:srcRect r="49248" b="-6950"/>
          <a:stretch>
            <a:fillRect/>
          </a:stretch>
        </p:blipFill>
        <p:spPr bwMode="auto">
          <a:xfrm>
            <a:off x="1446893" y="6522357"/>
            <a:ext cx="634376" cy="26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nctlogo_d_4c_338x66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091" b="89394" l="23077" r="50592">
                        <a14:foregroundMark x1="36686" y1="71212" x2="36686" y2="71212"/>
                        <a14:foregroundMark x1="45266" y1="71212" x2="45266" y2="71212"/>
                      </a14:backgroundRemoval>
                    </a14:imgEffect>
                  </a14:imgLayer>
                </a14:imgProps>
              </a:ext>
            </a:extLst>
          </a:blip>
          <a:srcRect r="49248" b="-6950"/>
          <a:stretch>
            <a:fillRect/>
          </a:stretch>
        </p:blipFill>
        <p:spPr bwMode="auto">
          <a:xfrm>
            <a:off x="1430862" y="6532387"/>
            <a:ext cx="630193" cy="26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1033463"/>
          </a:xfrm>
          <a:prstGeom prst="rect">
            <a:avLst/>
          </a:prstGeom>
          <a:solidFill>
            <a:srgbClr val="DBDBDB"/>
          </a:solidFill>
          <a:ln w="9525">
            <a:noFill/>
            <a:miter lim="800000"/>
            <a:headEnd/>
            <a:tailEnd/>
          </a:ln>
          <a:effectLst>
            <a:outerShdw blurRad="50800" dist="38100" dir="840000">
              <a:srgbClr val="000000">
                <a:alpha val="43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DE" sz="2400" dirty="0" err="1">
                <a:solidFill>
                  <a:srgbClr val="911432"/>
                </a:solidFill>
                <a:cs typeface="Arial" charset="0"/>
              </a:rPr>
              <a:t>Empiric</a:t>
            </a:r>
            <a:r>
              <a:rPr lang="de-DE" sz="2400" dirty="0">
                <a:solidFill>
                  <a:srgbClr val="911432"/>
                </a:solidFill>
                <a:cs typeface="Arial" charset="0"/>
              </a:rPr>
              <a:t> </a:t>
            </a:r>
            <a:r>
              <a:rPr lang="de-DE" sz="2400" i="1" dirty="0">
                <a:solidFill>
                  <a:srgbClr val="911432"/>
                </a:solidFill>
                <a:cs typeface="Arial" charset="0"/>
              </a:rPr>
              <a:t>versus</a:t>
            </a:r>
            <a:r>
              <a:rPr lang="de-DE" sz="2400" dirty="0">
                <a:solidFill>
                  <a:srgbClr val="911432"/>
                </a:solidFill>
                <a:cs typeface="Arial" charset="0"/>
              </a:rPr>
              <a:t> Site-</a:t>
            </a:r>
            <a:r>
              <a:rPr lang="de-DE" sz="2400" dirty="0" err="1">
                <a:solidFill>
                  <a:srgbClr val="911432"/>
                </a:solidFill>
                <a:cs typeface="Arial" charset="0"/>
              </a:rPr>
              <a:t>Directed</a:t>
            </a:r>
            <a:r>
              <a:rPr lang="de-DE" sz="2400" dirty="0">
                <a:solidFill>
                  <a:srgbClr val="911432"/>
                </a:solidFill>
                <a:cs typeface="Arial" charset="0"/>
              </a:rPr>
              <a:t> </a:t>
            </a:r>
            <a:r>
              <a:rPr lang="de-DE" sz="2400" dirty="0" err="1">
                <a:solidFill>
                  <a:srgbClr val="911432"/>
                </a:solidFill>
                <a:cs typeface="Arial" charset="0"/>
              </a:rPr>
              <a:t>Chemotherapy</a:t>
            </a:r>
            <a:endParaRPr lang="de-DE" sz="2400" dirty="0">
              <a:solidFill>
                <a:srgbClr val="911432"/>
              </a:solidFill>
              <a:cs typeface="Arial" charset="0"/>
            </a:endParaRPr>
          </a:p>
          <a:p>
            <a:pPr algn="ctr">
              <a:defRPr/>
            </a:pPr>
            <a:endParaRPr lang="de-DE" sz="600" dirty="0">
              <a:solidFill>
                <a:srgbClr val="911432"/>
              </a:solidFill>
              <a:cs typeface="Arial" charset="0"/>
            </a:endParaRPr>
          </a:p>
          <a:p>
            <a:pPr algn="ctr">
              <a:defRPr/>
            </a:pPr>
            <a:r>
              <a:rPr lang="de-DE" sz="2400" dirty="0">
                <a:solidFill>
                  <a:srgbClr val="911432"/>
                </a:solidFill>
                <a:cs typeface="Arial" charset="0"/>
              </a:rPr>
              <a:t>in </a:t>
            </a:r>
            <a:r>
              <a:rPr lang="de-DE" sz="2400" dirty="0" err="1">
                <a:solidFill>
                  <a:srgbClr val="911432"/>
                </a:solidFill>
                <a:cs typeface="Arial" charset="0"/>
              </a:rPr>
              <a:t>Cancer</a:t>
            </a:r>
            <a:r>
              <a:rPr lang="de-DE" sz="2400" dirty="0">
                <a:solidFill>
                  <a:srgbClr val="911432"/>
                </a:solidFill>
                <a:cs typeface="Arial" charset="0"/>
              </a:rPr>
              <a:t> of </a:t>
            </a:r>
            <a:r>
              <a:rPr lang="de-DE" sz="2400" dirty="0" err="1">
                <a:solidFill>
                  <a:srgbClr val="911432"/>
                </a:solidFill>
                <a:cs typeface="Arial" charset="0"/>
              </a:rPr>
              <a:t>Unknown</a:t>
            </a:r>
            <a:r>
              <a:rPr lang="de-DE" sz="2400" dirty="0">
                <a:solidFill>
                  <a:srgbClr val="911432"/>
                </a:solidFill>
                <a:cs typeface="Arial" charset="0"/>
              </a:rPr>
              <a:t> Primary</a:t>
            </a:r>
            <a:endParaRPr lang="en-US" sz="2400" dirty="0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12575"/>
            <a:ext cx="9144000" cy="1033463"/>
          </a:xfrm>
          <a:prstGeom prst="rect">
            <a:avLst/>
          </a:prstGeom>
          <a:solidFill>
            <a:srgbClr val="DBDBDB"/>
          </a:solidFill>
          <a:ln w="9525">
            <a:noFill/>
            <a:miter lim="800000"/>
            <a:headEnd/>
            <a:tailEnd/>
          </a:ln>
          <a:effectLst>
            <a:outerShdw blurRad="50800" dist="38100" dir="840000">
              <a:srgbClr val="000000">
                <a:alpha val="43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DE" sz="2400" dirty="0" err="1">
                <a:solidFill>
                  <a:srgbClr val="800000"/>
                </a:solidFill>
                <a:latin typeface="Arial" pitchFamily="-112" charset="0"/>
              </a:rPr>
              <a:t>Results</a:t>
            </a:r>
            <a:r>
              <a:rPr lang="de-DE" sz="2400" dirty="0">
                <a:solidFill>
                  <a:srgbClr val="800000"/>
                </a:solidFill>
                <a:latin typeface="Arial" pitchFamily="-112" charset="0"/>
              </a:rPr>
              <a:t> </a:t>
            </a:r>
            <a:r>
              <a:rPr lang="de-DE" sz="2400" dirty="0" err="1">
                <a:solidFill>
                  <a:srgbClr val="800000"/>
                </a:solidFill>
                <a:latin typeface="Arial" pitchFamily="-112" charset="0"/>
              </a:rPr>
              <a:t>for</a:t>
            </a:r>
            <a:r>
              <a:rPr lang="de-DE" sz="2400" dirty="0">
                <a:solidFill>
                  <a:srgbClr val="800000"/>
                </a:solidFill>
                <a:latin typeface="Arial" pitchFamily="-112" charset="0"/>
              </a:rPr>
              <a:t> Site </a:t>
            </a:r>
            <a:r>
              <a:rPr lang="de-DE" sz="2400" dirty="0" err="1">
                <a:solidFill>
                  <a:srgbClr val="800000"/>
                </a:solidFill>
                <a:latin typeface="Arial" pitchFamily="-112" charset="0"/>
              </a:rPr>
              <a:t>Prediction</a:t>
            </a:r>
            <a:endParaRPr lang="de-DE" sz="2400" dirty="0">
              <a:solidFill>
                <a:srgbClr val="800000"/>
              </a:solidFill>
              <a:latin typeface="Arial" pitchFamily="-112" charset="0"/>
            </a:endParaRPr>
          </a:p>
        </p:txBody>
      </p:sp>
      <p:sp>
        <p:nvSpPr>
          <p:cNvPr id="3" name="Rechteck 2"/>
          <p:cNvSpPr/>
          <p:nvPr/>
        </p:nvSpPr>
        <p:spPr bwMode="auto">
          <a:xfrm>
            <a:off x="7139122" y="2659834"/>
            <a:ext cx="500316" cy="388724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-112" charset="0"/>
            </a:endParaRPr>
          </a:p>
        </p:txBody>
      </p:sp>
      <p:sp>
        <p:nvSpPr>
          <p:cNvPr id="29" name="Rechteck 28"/>
          <p:cNvSpPr/>
          <p:nvPr/>
        </p:nvSpPr>
        <p:spPr bwMode="auto">
          <a:xfrm>
            <a:off x="1614866" y="2629418"/>
            <a:ext cx="500316" cy="388724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-112" charset="0"/>
            </a:endParaRPr>
          </a:p>
        </p:txBody>
      </p:sp>
      <p:sp>
        <p:nvSpPr>
          <p:cNvPr id="30" name="Rechteck 29"/>
          <p:cNvSpPr/>
          <p:nvPr/>
        </p:nvSpPr>
        <p:spPr bwMode="auto">
          <a:xfrm>
            <a:off x="1334307" y="6152580"/>
            <a:ext cx="6545667" cy="36253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-112" charset="0"/>
            </a:endParaRPr>
          </a:p>
        </p:txBody>
      </p:sp>
      <p:grpSp>
        <p:nvGrpSpPr>
          <p:cNvPr id="2" name="Gruppierung 19"/>
          <p:cNvGrpSpPr>
            <a:grpSpLocks/>
          </p:cNvGrpSpPr>
          <p:nvPr/>
        </p:nvGrpSpPr>
        <p:grpSpPr bwMode="auto">
          <a:xfrm>
            <a:off x="0" y="6400800"/>
            <a:ext cx="9144000" cy="457200"/>
            <a:chOff x="0" y="6400800"/>
            <a:chExt cx="9144000" cy="457199"/>
          </a:xfrm>
          <a:effectLst>
            <a:outerShdw blurRad="50800" dist="38100" dir="11760000">
              <a:srgbClr val="000000">
                <a:alpha val="43000"/>
              </a:srgbClr>
            </a:outerShdw>
          </a:effectLst>
        </p:grpSpPr>
        <p:sp>
          <p:nvSpPr>
            <p:cNvPr id="15367" name="Rectangle 2"/>
            <p:cNvSpPr>
              <a:spLocks noChangeArrowheads="1"/>
            </p:cNvSpPr>
            <p:nvPr/>
          </p:nvSpPr>
          <p:spPr bwMode="auto">
            <a:xfrm>
              <a:off x="0" y="6400800"/>
              <a:ext cx="9144000" cy="457199"/>
            </a:xfrm>
            <a:prstGeom prst="rect">
              <a:avLst/>
            </a:prstGeom>
            <a:solidFill>
              <a:srgbClr val="DBDBDB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de-DE" sz="1000">
                <a:solidFill>
                  <a:srgbClr val="800000"/>
                </a:solidFill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  <p:pic>
          <p:nvPicPr>
            <p:cNvPr id="15368" name="Picture 5" descr="Siegel_cmyk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 r="84666" b="20430"/>
            <a:stretch>
              <a:fillRect/>
            </a:stretch>
          </p:blipFill>
          <p:spPr bwMode="auto">
            <a:xfrm>
              <a:off x="75138" y="6441039"/>
              <a:ext cx="406042" cy="391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Bild 12" descr="logo_d_1z_rgb.png"/>
            <p:cNvPicPr>
              <a:picLocks noChangeAspect="1"/>
            </p:cNvPicPr>
            <p:nvPr/>
          </p:nvPicPr>
          <p:blipFill>
            <a:blip r:embed="rId4">
              <a:duotone>
                <a:schemeClr val="tx1">
                  <a:lumMod val="75000"/>
                  <a:lumOff val="25000"/>
                </a:schemeClr>
                <a:srgbClr val="FFF1C1"/>
              </a:duotone>
            </a:blip>
            <a:srcRect r="73264"/>
            <a:stretch>
              <a:fillRect/>
            </a:stretch>
          </p:blipFill>
          <p:spPr>
            <a:xfrm>
              <a:off x="533397" y="6532637"/>
              <a:ext cx="753534" cy="215295"/>
            </a:xfrm>
            <a:prstGeom prst="rect">
              <a:avLst/>
            </a:prstGeom>
          </p:spPr>
        </p:pic>
      </p:grpSp>
      <p:pic>
        <p:nvPicPr>
          <p:cNvPr id="10" name="Picture 10" descr="nctlogo_d_4c_338x66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296" r="50000"/>
                    </a14:imgEffect>
                  </a14:imgLayer>
                </a14:imgProps>
              </a:ext>
            </a:extLst>
          </a:blip>
          <a:srcRect r="49248" b="-6950"/>
          <a:stretch>
            <a:fillRect/>
          </a:stretch>
        </p:blipFill>
        <p:spPr bwMode="auto">
          <a:xfrm>
            <a:off x="1446893" y="6523113"/>
            <a:ext cx="634376" cy="26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nctlogo_d_4c_338x66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091" b="89394" l="23077" r="50592">
                        <a14:foregroundMark x1="36686" y1="71212" x2="36686" y2="71212"/>
                        <a14:foregroundMark x1="45266" y1="71212" x2="45266" y2="71212"/>
                      </a14:backgroundRemoval>
                    </a14:imgEffect>
                  </a14:imgLayer>
                </a14:imgProps>
              </a:ext>
            </a:extLst>
          </a:blip>
          <a:srcRect r="49248" b="-6950"/>
          <a:stretch>
            <a:fillRect/>
          </a:stretch>
        </p:blipFill>
        <p:spPr bwMode="auto">
          <a:xfrm>
            <a:off x="1430862" y="6539399"/>
            <a:ext cx="630193" cy="26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feld 19"/>
          <p:cNvSpPr txBox="1">
            <a:spLocks noChangeArrowheads="1"/>
          </p:cNvSpPr>
          <p:nvPr/>
        </p:nvSpPr>
        <p:spPr bwMode="auto">
          <a:xfrm>
            <a:off x="7384002" y="6525815"/>
            <a:ext cx="168187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de-DE" sz="800" dirty="0">
                <a:solidFill>
                  <a:srgbClr val="808080"/>
                </a:solidFill>
                <a:latin typeface="Arial"/>
                <a:cs typeface="Arial"/>
              </a:rPr>
              <a:t>Hayashi et al., </a:t>
            </a:r>
            <a:r>
              <a:rPr lang="de-DE" sz="800" i="1" dirty="0">
                <a:solidFill>
                  <a:srgbClr val="808080"/>
                </a:solidFill>
                <a:latin typeface="Arial"/>
                <a:cs typeface="Arial"/>
              </a:rPr>
              <a:t>J </a:t>
            </a:r>
            <a:r>
              <a:rPr lang="de-DE" sz="800" i="1" dirty="0" err="1">
                <a:solidFill>
                  <a:srgbClr val="808080"/>
                </a:solidFill>
                <a:latin typeface="Arial"/>
                <a:cs typeface="Arial"/>
              </a:rPr>
              <a:t>Clin</a:t>
            </a:r>
            <a:r>
              <a:rPr lang="de-DE" sz="800" i="1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lang="de-DE" sz="800" i="1" dirty="0" err="1">
                <a:solidFill>
                  <a:srgbClr val="808080"/>
                </a:solidFill>
                <a:latin typeface="Arial"/>
                <a:cs typeface="Arial"/>
              </a:rPr>
              <a:t>Oncol</a:t>
            </a:r>
            <a:r>
              <a:rPr lang="de-DE" sz="800" dirty="0">
                <a:solidFill>
                  <a:srgbClr val="808080"/>
                </a:solidFill>
                <a:latin typeface="Arial"/>
                <a:cs typeface="Arial"/>
              </a:rPr>
              <a:t> 2019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FE3715A-653D-0449-8B76-F512BADA3A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3120" y="1914705"/>
            <a:ext cx="7725013" cy="4033828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0D1BA2DF-89D1-1043-BA50-D88D8EB46067}"/>
              </a:ext>
            </a:extLst>
          </p:cNvPr>
          <p:cNvSpPr/>
          <p:nvPr/>
        </p:nvSpPr>
        <p:spPr bwMode="auto">
          <a:xfrm>
            <a:off x="764134" y="2956727"/>
            <a:ext cx="7587124" cy="214501"/>
          </a:xfrm>
          <a:prstGeom prst="rect">
            <a:avLst/>
          </a:prstGeom>
          <a:solidFill>
            <a:srgbClr val="FFFF00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969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1033463"/>
          </a:xfrm>
          <a:prstGeom prst="rect">
            <a:avLst/>
          </a:prstGeom>
          <a:solidFill>
            <a:srgbClr val="DBDBDB"/>
          </a:solidFill>
          <a:ln w="9525">
            <a:noFill/>
            <a:miter lim="800000"/>
            <a:headEnd/>
            <a:tailEnd/>
          </a:ln>
          <a:effectLst>
            <a:outerShdw blurRad="50800" dist="38100" dir="840000">
              <a:srgbClr val="000000">
                <a:alpha val="43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DE" sz="2400" dirty="0" err="1">
                <a:solidFill>
                  <a:srgbClr val="800000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Tissue</a:t>
            </a:r>
            <a:r>
              <a:rPr lang="de-DE" sz="2400" dirty="0">
                <a:solidFill>
                  <a:srgbClr val="800000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de-DE" sz="2400" dirty="0" err="1">
                <a:solidFill>
                  <a:srgbClr val="800000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of</a:t>
            </a:r>
            <a:r>
              <a:rPr lang="de-DE" sz="2400" dirty="0">
                <a:solidFill>
                  <a:srgbClr val="800000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 Origin </a:t>
            </a:r>
            <a:r>
              <a:rPr lang="de-DE" sz="2400" dirty="0" err="1">
                <a:solidFill>
                  <a:srgbClr val="800000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Testing</a:t>
            </a:r>
            <a:endParaRPr lang="de-DE" sz="2400" dirty="0">
              <a:solidFill>
                <a:srgbClr val="800000"/>
              </a:solidFill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grpSp>
        <p:nvGrpSpPr>
          <p:cNvPr id="2" name="Gruppierung 19"/>
          <p:cNvGrpSpPr>
            <a:grpSpLocks/>
          </p:cNvGrpSpPr>
          <p:nvPr/>
        </p:nvGrpSpPr>
        <p:grpSpPr bwMode="auto">
          <a:xfrm>
            <a:off x="0" y="6400800"/>
            <a:ext cx="9144000" cy="457200"/>
            <a:chOff x="0" y="6400800"/>
            <a:chExt cx="9144000" cy="457199"/>
          </a:xfrm>
          <a:effectLst>
            <a:outerShdw blurRad="50800" dist="38100" dir="11760000">
              <a:srgbClr val="000000">
                <a:alpha val="43000"/>
              </a:srgbClr>
            </a:outerShdw>
          </a:effectLst>
        </p:grpSpPr>
        <p:sp>
          <p:nvSpPr>
            <p:cNvPr id="15367" name="Rectangle 2"/>
            <p:cNvSpPr>
              <a:spLocks noChangeArrowheads="1"/>
            </p:cNvSpPr>
            <p:nvPr/>
          </p:nvSpPr>
          <p:spPr bwMode="auto">
            <a:xfrm>
              <a:off x="0" y="6400800"/>
              <a:ext cx="9144000" cy="457199"/>
            </a:xfrm>
            <a:prstGeom prst="rect">
              <a:avLst/>
            </a:prstGeom>
            <a:solidFill>
              <a:srgbClr val="DBDBDB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de-DE" sz="1000">
                <a:solidFill>
                  <a:srgbClr val="800000"/>
                </a:solidFill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  <p:pic>
          <p:nvPicPr>
            <p:cNvPr id="15368" name="Picture 5" descr="Siegel_cmyk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 r="84666" b="20430"/>
            <a:stretch>
              <a:fillRect/>
            </a:stretch>
          </p:blipFill>
          <p:spPr bwMode="auto">
            <a:xfrm>
              <a:off x="75138" y="6441039"/>
              <a:ext cx="406042" cy="391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Bild 12" descr="logo_d_1z_rgb.png"/>
            <p:cNvPicPr>
              <a:picLocks noChangeAspect="1"/>
            </p:cNvPicPr>
            <p:nvPr/>
          </p:nvPicPr>
          <p:blipFill>
            <a:blip r:embed="rId4">
              <a:duotone>
                <a:schemeClr val="tx1">
                  <a:lumMod val="75000"/>
                  <a:lumOff val="25000"/>
                </a:schemeClr>
                <a:srgbClr val="FFF1C1"/>
              </a:duotone>
            </a:blip>
            <a:srcRect r="73264"/>
            <a:stretch>
              <a:fillRect/>
            </a:stretch>
          </p:blipFill>
          <p:spPr>
            <a:xfrm>
              <a:off x="533397" y="6532637"/>
              <a:ext cx="753534" cy="215295"/>
            </a:xfrm>
            <a:prstGeom prst="rect">
              <a:avLst/>
            </a:prstGeom>
          </p:spPr>
        </p:pic>
      </p:grpSp>
      <p:pic>
        <p:nvPicPr>
          <p:cNvPr id="10" name="Picture 10" descr="nctlogo_d_4c_338x66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296" r="50000"/>
                    </a14:imgEffect>
                  </a14:imgLayer>
                </a14:imgProps>
              </a:ext>
            </a:extLst>
          </a:blip>
          <a:srcRect r="49248" b="-6950"/>
          <a:stretch>
            <a:fillRect/>
          </a:stretch>
        </p:blipFill>
        <p:spPr bwMode="auto">
          <a:xfrm>
            <a:off x="1446893" y="6522357"/>
            <a:ext cx="634376" cy="26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nctlogo_d_4c_338x66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091" b="89394" l="23077" r="50592">
                        <a14:foregroundMark x1="36686" y1="71212" x2="36686" y2="71212"/>
                        <a14:foregroundMark x1="45266" y1="71212" x2="45266" y2="71212"/>
                      </a14:backgroundRemoval>
                    </a14:imgEffect>
                  </a14:imgLayer>
                </a14:imgProps>
              </a:ext>
            </a:extLst>
          </a:blip>
          <a:srcRect r="49248" b="-6950"/>
          <a:stretch>
            <a:fillRect/>
          </a:stretch>
        </p:blipFill>
        <p:spPr bwMode="auto">
          <a:xfrm>
            <a:off x="1430862" y="6532387"/>
            <a:ext cx="630193" cy="26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Group 20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0366631"/>
              </p:ext>
            </p:extLst>
          </p:nvPr>
        </p:nvGraphicFramePr>
        <p:xfrm>
          <a:off x="6012160" y="1804165"/>
          <a:ext cx="1982391" cy="3783806"/>
        </p:xfrm>
        <a:graphic>
          <a:graphicData uri="http://schemas.openxmlformats.org/drawingml/2006/table">
            <a:tbl>
              <a:tblPr/>
              <a:tblGrid>
                <a:gridCol w="14037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6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050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Similarity Scores</a:t>
                      </a:r>
                    </a:p>
                  </a:txBody>
                  <a:tcPr marL="68580" marR="68580" marT="34290" marB="34290" horzOverflow="overflow">
                    <a:lnL w="19050" cap="flat" cmpd="sng" algn="ctr">
                      <a:solidFill>
                        <a:srgbClr val="713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13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13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13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Colorectal</a:t>
                      </a:r>
                    </a:p>
                  </a:txBody>
                  <a:tcPr marL="68580" marR="68580" marT="34290" marB="34290" horzOverflow="overflow">
                    <a:lnL w="19050" cap="flat" cmpd="sng" algn="ctr">
                      <a:solidFill>
                        <a:srgbClr val="713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13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13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3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88.2</a:t>
                      </a:r>
                    </a:p>
                  </a:txBody>
                  <a:tcPr marL="68580" marR="68580" marT="34290" marB="34290" horzOverflow="overflow">
                    <a:lnL w="19050" cap="flat" cmpd="sng" algn="ctr">
                      <a:solidFill>
                        <a:srgbClr val="713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13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13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3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Pancreas</a:t>
                      </a:r>
                    </a:p>
                  </a:txBody>
                  <a:tcPr marL="68580" marR="68580" marT="34290" marB="34290" horzOverflow="overflow">
                    <a:lnL w="19050" cap="flat" cmpd="sng" algn="ctr">
                      <a:solidFill>
                        <a:srgbClr val="713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13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3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3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4.4</a:t>
                      </a:r>
                    </a:p>
                  </a:txBody>
                  <a:tcPr marL="68580" marR="68580" marT="34290" marB="34290" horzOverflow="overflow">
                    <a:lnL w="19050" cap="flat" cmpd="sng" algn="ctr">
                      <a:solidFill>
                        <a:srgbClr val="713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13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3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3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NSCLCC</a:t>
                      </a:r>
                    </a:p>
                  </a:txBody>
                  <a:tcPr marL="68580" marR="68580" marT="34290" marB="34290" horzOverflow="overflow">
                    <a:lnL w="19050" cap="flat" cmpd="sng" algn="ctr">
                      <a:solidFill>
                        <a:srgbClr val="713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13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3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3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2.3</a:t>
                      </a:r>
                    </a:p>
                  </a:txBody>
                  <a:tcPr marL="68580" marR="68580" marT="34290" marB="34290" horzOverflow="overflow">
                    <a:lnL w="19050" cap="flat" cmpd="sng" algn="ctr">
                      <a:solidFill>
                        <a:srgbClr val="713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13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3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3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Breast</a:t>
                      </a:r>
                    </a:p>
                  </a:txBody>
                  <a:tcPr marL="68580" marR="68580" marT="34290" marB="34290" horzOverflow="overflow">
                    <a:lnL w="19050" cap="flat" cmpd="sng" algn="ctr">
                      <a:solidFill>
                        <a:srgbClr val="713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13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3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3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2.1</a:t>
                      </a:r>
                    </a:p>
                  </a:txBody>
                  <a:tcPr marL="68580" marR="68580" marT="34290" marB="34290" horzOverflow="overflow">
                    <a:lnL w="19050" cap="flat" cmpd="sng" algn="ctr">
                      <a:solidFill>
                        <a:srgbClr val="713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13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3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3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Gastric</a:t>
                      </a:r>
                    </a:p>
                  </a:txBody>
                  <a:tcPr marL="68580" marR="68580" marT="34290" marB="34290" horzOverflow="overflow">
                    <a:lnL w="19050" cap="flat" cmpd="sng" algn="ctr">
                      <a:solidFill>
                        <a:srgbClr val="713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13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3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3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1.2</a:t>
                      </a:r>
                    </a:p>
                  </a:txBody>
                  <a:tcPr marL="68580" marR="68580" marT="34290" marB="34290" horzOverflow="overflow">
                    <a:lnL w="19050" cap="flat" cmpd="sng" algn="ctr">
                      <a:solidFill>
                        <a:srgbClr val="713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13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3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3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Kidney</a:t>
                      </a:r>
                    </a:p>
                  </a:txBody>
                  <a:tcPr marL="68580" marR="68580" marT="34290" marB="34290" horzOverflow="overflow">
                    <a:lnL w="19050" cap="flat" cmpd="sng" algn="ctr">
                      <a:solidFill>
                        <a:srgbClr val="713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13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3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3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0.6</a:t>
                      </a:r>
                    </a:p>
                  </a:txBody>
                  <a:tcPr marL="68580" marR="68580" marT="34290" marB="34290" horzOverflow="overflow">
                    <a:lnL w="19050" cap="flat" cmpd="sng" algn="ctr">
                      <a:solidFill>
                        <a:srgbClr val="713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13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3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3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Hepatocellular</a:t>
                      </a:r>
                    </a:p>
                  </a:txBody>
                  <a:tcPr marL="68580" marR="68580" marT="34290" marB="34290" horzOverflow="overflow">
                    <a:lnL w="19050" cap="flat" cmpd="sng" algn="ctr">
                      <a:solidFill>
                        <a:srgbClr val="713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13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3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3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0.3</a:t>
                      </a:r>
                    </a:p>
                  </a:txBody>
                  <a:tcPr marL="68580" marR="68580" marT="34290" marB="34290" horzOverflow="overflow">
                    <a:lnL w="19050" cap="flat" cmpd="sng" algn="ctr">
                      <a:solidFill>
                        <a:srgbClr val="713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13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3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3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Ovarian</a:t>
                      </a:r>
                    </a:p>
                  </a:txBody>
                  <a:tcPr marL="68580" marR="68580" marT="34290" marB="34290" horzOverflow="overflow">
                    <a:lnL w="19050" cap="flat" cmpd="sng" algn="ctr">
                      <a:solidFill>
                        <a:srgbClr val="713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13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3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3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0.3</a:t>
                      </a:r>
                    </a:p>
                  </a:txBody>
                  <a:tcPr marL="68580" marR="68580" marT="34290" marB="34290" horzOverflow="overflow">
                    <a:lnL w="19050" cap="flat" cmpd="sng" algn="ctr">
                      <a:solidFill>
                        <a:srgbClr val="713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13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3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3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Soft Tissue Sarcoma</a:t>
                      </a:r>
                    </a:p>
                  </a:txBody>
                  <a:tcPr marL="68580" marR="68580" marT="34290" marB="34290" horzOverflow="overflow">
                    <a:lnL w="19050" cap="flat" cmpd="sng" algn="ctr">
                      <a:solidFill>
                        <a:srgbClr val="713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13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3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3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0.1</a:t>
                      </a:r>
                    </a:p>
                  </a:txBody>
                  <a:tcPr marL="68580" marR="68580" marT="34290" marB="34290" horzOverflow="overflow">
                    <a:lnL w="19050" cap="flat" cmpd="sng" algn="ctr">
                      <a:solidFill>
                        <a:srgbClr val="713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13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3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3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NHL</a:t>
                      </a:r>
                    </a:p>
                  </a:txBody>
                  <a:tcPr marL="68580" marR="68580" marT="34290" marB="34290" horzOverflow="overflow">
                    <a:lnL w="19050" cap="flat" cmpd="sng" algn="ctr">
                      <a:solidFill>
                        <a:srgbClr val="713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13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3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3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0.1</a:t>
                      </a:r>
                    </a:p>
                  </a:txBody>
                  <a:tcPr marL="68580" marR="68580" marT="34290" marB="34290" horzOverflow="overflow">
                    <a:lnL w="19050" cap="flat" cmpd="sng" algn="ctr">
                      <a:solidFill>
                        <a:srgbClr val="713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13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3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3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Thyroid</a:t>
                      </a:r>
                    </a:p>
                  </a:txBody>
                  <a:tcPr marL="68580" marR="68580" marT="34290" marB="34290" horzOverflow="overflow">
                    <a:lnL w="19050" cap="flat" cmpd="sng" algn="ctr">
                      <a:solidFill>
                        <a:srgbClr val="713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13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3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3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0.1</a:t>
                      </a:r>
                    </a:p>
                  </a:txBody>
                  <a:tcPr marL="68580" marR="68580" marT="34290" marB="34290" horzOverflow="overflow">
                    <a:lnL w="19050" cap="flat" cmpd="sng" algn="ctr">
                      <a:solidFill>
                        <a:srgbClr val="713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13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3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3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Prostate</a:t>
                      </a:r>
                    </a:p>
                  </a:txBody>
                  <a:tcPr marL="68580" marR="68580" marT="34290" marB="34290" horzOverflow="overflow">
                    <a:lnL w="19050" cap="flat" cmpd="sng" algn="ctr">
                      <a:solidFill>
                        <a:srgbClr val="713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13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3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3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0.1</a:t>
                      </a:r>
                    </a:p>
                  </a:txBody>
                  <a:tcPr marL="68580" marR="68580" marT="34290" marB="34290" horzOverflow="overflow">
                    <a:lnL w="19050" cap="flat" cmpd="sng" algn="ctr">
                      <a:solidFill>
                        <a:srgbClr val="713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13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3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3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Melanoma</a:t>
                      </a:r>
                    </a:p>
                  </a:txBody>
                  <a:tcPr marL="68580" marR="68580" marT="34290" marB="34290" horzOverflow="overflow">
                    <a:lnL w="19050" cap="flat" cmpd="sng" algn="ctr">
                      <a:solidFill>
                        <a:srgbClr val="713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13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3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3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0.1</a:t>
                      </a:r>
                    </a:p>
                  </a:txBody>
                  <a:tcPr marL="68580" marR="68580" marT="34290" marB="34290" horzOverflow="overflow">
                    <a:lnL w="19050" cap="flat" cmpd="sng" algn="ctr">
                      <a:solidFill>
                        <a:srgbClr val="713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13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3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3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Bladder</a:t>
                      </a:r>
                    </a:p>
                  </a:txBody>
                  <a:tcPr marL="68580" marR="68580" marT="34290" marB="34290" horzOverflow="overflow">
                    <a:lnL w="19050" cap="flat" cmpd="sng" algn="ctr">
                      <a:solidFill>
                        <a:srgbClr val="713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13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3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3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0.1</a:t>
                      </a:r>
                    </a:p>
                  </a:txBody>
                  <a:tcPr marL="68580" marR="68580" marT="34290" marB="34290" horzOverflow="overflow">
                    <a:lnL w="19050" cap="flat" cmpd="sng" algn="ctr">
                      <a:solidFill>
                        <a:srgbClr val="713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13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3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3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GCT</a:t>
                      </a:r>
                    </a:p>
                  </a:txBody>
                  <a:tcPr marL="68580" marR="68580" marT="34290" marB="34290" horzOverflow="overflow">
                    <a:lnL w="19050" cap="flat" cmpd="sng" algn="ctr">
                      <a:solidFill>
                        <a:srgbClr val="713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13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3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13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</a:t>
                      </a:r>
                    </a:p>
                  </a:txBody>
                  <a:tcPr marL="68580" marR="68580" marT="34290" marB="34290" horzOverflow="overflow">
                    <a:lnL w="19050" cap="flat" cmpd="sng" algn="ctr">
                      <a:solidFill>
                        <a:srgbClr val="713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13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3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13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pic>
        <p:nvPicPr>
          <p:cNvPr id="14" name="Picture 4" descr="06_0435 froze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09512"/>
            <a:ext cx="120015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315642" y="2224852"/>
            <a:ext cx="3698081" cy="559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de-DE" sz="1350" b="1">
                <a:solidFill>
                  <a:srgbClr val="713994"/>
                </a:solidFill>
                <a:latin typeface="Arial" panose="020B0604020202020204" pitchFamily="34" charset="0"/>
              </a:rPr>
              <a:t>Core premise: </a:t>
            </a:r>
          </a:p>
          <a:p>
            <a:pPr eaLnBrk="1" hangingPunct="1">
              <a:spcBef>
                <a:spcPct val="25000"/>
              </a:spcBef>
              <a:buClr>
                <a:srgbClr val="8CC63F"/>
              </a:buClr>
              <a:buFont typeface="Wingdings" panose="05000000000000000000" pitchFamily="2" charset="2"/>
              <a:buChar char="§"/>
            </a:pPr>
            <a:r>
              <a:rPr lang="en-US" altLang="de-DE" sz="1350">
                <a:solidFill>
                  <a:srgbClr val="713994"/>
                </a:solidFill>
                <a:latin typeface="Arial" panose="020B0604020202020204" pitchFamily="34" charset="0"/>
              </a:rPr>
              <a:t> </a:t>
            </a:r>
            <a:r>
              <a:rPr lang="en-US" altLang="de-DE" sz="1200">
                <a:solidFill>
                  <a:srgbClr val="713994"/>
                </a:solidFill>
                <a:latin typeface="Arial" panose="020B0604020202020204" pitchFamily="34" charset="0"/>
              </a:rPr>
              <a:t>Different tissue types have distinct mRNA profiles</a:t>
            </a:r>
          </a:p>
        </p:txBody>
      </p:sp>
      <p:sp>
        <p:nvSpPr>
          <p:cNvPr id="16" name="Line 57"/>
          <p:cNvSpPr>
            <a:spLocks noChangeShapeType="1"/>
          </p:cNvSpPr>
          <p:nvPr/>
        </p:nvSpPr>
        <p:spPr bwMode="auto">
          <a:xfrm flipV="1">
            <a:off x="4989910" y="2114124"/>
            <a:ext cx="330994" cy="1318022"/>
          </a:xfrm>
          <a:prstGeom prst="line">
            <a:avLst/>
          </a:prstGeom>
          <a:noFill/>
          <a:ln w="9525">
            <a:solidFill>
              <a:srgbClr val="71399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013"/>
          </a:p>
        </p:txBody>
      </p:sp>
      <p:sp>
        <p:nvSpPr>
          <p:cNvPr id="17" name="Line 58"/>
          <p:cNvSpPr>
            <a:spLocks noChangeShapeType="1"/>
          </p:cNvSpPr>
          <p:nvPr/>
        </p:nvSpPr>
        <p:spPr bwMode="auto">
          <a:xfrm flipV="1">
            <a:off x="4989910" y="2358202"/>
            <a:ext cx="328613" cy="1323975"/>
          </a:xfrm>
          <a:prstGeom prst="line">
            <a:avLst/>
          </a:prstGeom>
          <a:noFill/>
          <a:ln w="9525">
            <a:solidFill>
              <a:srgbClr val="71399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013"/>
          </a:p>
        </p:txBody>
      </p:sp>
      <p:sp>
        <p:nvSpPr>
          <p:cNvPr id="18" name="Line 59"/>
          <p:cNvSpPr>
            <a:spLocks noChangeShapeType="1"/>
          </p:cNvSpPr>
          <p:nvPr/>
        </p:nvSpPr>
        <p:spPr bwMode="auto">
          <a:xfrm flipV="1">
            <a:off x="4989910" y="2591565"/>
            <a:ext cx="329803" cy="1296591"/>
          </a:xfrm>
          <a:prstGeom prst="line">
            <a:avLst/>
          </a:prstGeom>
          <a:noFill/>
          <a:ln w="9525">
            <a:solidFill>
              <a:srgbClr val="71399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013"/>
          </a:p>
        </p:txBody>
      </p:sp>
      <p:sp>
        <p:nvSpPr>
          <p:cNvPr id="19" name="Line 60"/>
          <p:cNvSpPr>
            <a:spLocks noChangeShapeType="1"/>
          </p:cNvSpPr>
          <p:nvPr/>
        </p:nvSpPr>
        <p:spPr bwMode="auto">
          <a:xfrm flipV="1">
            <a:off x="4989910" y="2833262"/>
            <a:ext cx="333375" cy="1197769"/>
          </a:xfrm>
          <a:prstGeom prst="line">
            <a:avLst/>
          </a:prstGeom>
          <a:noFill/>
          <a:ln w="9525">
            <a:solidFill>
              <a:srgbClr val="71399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013"/>
          </a:p>
        </p:txBody>
      </p:sp>
      <p:sp>
        <p:nvSpPr>
          <p:cNvPr id="20" name="Line 61"/>
          <p:cNvSpPr>
            <a:spLocks noChangeShapeType="1"/>
          </p:cNvSpPr>
          <p:nvPr/>
        </p:nvSpPr>
        <p:spPr bwMode="auto">
          <a:xfrm flipV="1">
            <a:off x="4989910" y="3069006"/>
            <a:ext cx="322659" cy="1132284"/>
          </a:xfrm>
          <a:prstGeom prst="line">
            <a:avLst/>
          </a:prstGeom>
          <a:noFill/>
          <a:ln w="9525">
            <a:solidFill>
              <a:srgbClr val="71399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013"/>
          </a:p>
        </p:txBody>
      </p:sp>
      <p:sp>
        <p:nvSpPr>
          <p:cNvPr id="21" name="Line 62"/>
          <p:cNvSpPr>
            <a:spLocks noChangeShapeType="1"/>
          </p:cNvSpPr>
          <p:nvPr/>
        </p:nvSpPr>
        <p:spPr bwMode="auto">
          <a:xfrm flipV="1">
            <a:off x="4989910" y="3333324"/>
            <a:ext cx="334565" cy="994172"/>
          </a:xfrm>
          <a:prstGeom prst="line">
            <a:avLst/>
          </a:prstGeom>
          <a:noFill/>
          <a:ln w="9525">
            <a:solidFill>
              <a:srgbClr val="71399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013"/>
          </a:p>
        </p:txBody>
      </p:sp>
      <p:sp>
        <p:nvSpPr>
          <p:cNvPr id="22" name="AutoShape 63"/>
          <p:cNvSpPr>
            <a:spLocks noChangeArrowheads="1"/>
          </p:cNvSpPr>
          <p:nvPr/>
        </p:nvSpPr>
        <p:spPr bwMode="auto">
          <a:xfrm>
            <a:off x="2254367" y="3309512"/>
            <a:ext cx="1656838" cy="1175147"/>
          </a:xfrm>
          <a:prstGeom prst="rightArrow">
            <a:avLst>
              <a:gd name="adj1" fmla="val 50000"/>
              <a:gd name="adj2" fmla="val 31256"/>
            </a:avLst>
          </a:prstGeom>
          <a:noFill/>
          <a:ln w="11176">
            <a:solidFill>
              <a:srgbClr val="71399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de-DE" sz="1200" dirty="0">
                <a:solidFill>
                  <a:srgbClr val="713994"/>
                </a:solidFill>
                <a:latin typeface="Arial" panose="020B0604020202020204" pitchFamily="34" charset="0"/>
              </a:rPr>
              <a:t>Uncertain specimen RNA profile generated</a:t>
            </a:r>
          </a:p>
        </p:txBody>
      </p:sp>
      <p:sp>
        <p:nvSpPr>
          <p:cNvPr id="23" name="Text Box 64"/>
          <p:cNvSpPr txBox="1">
            <a:spLocks noChangeArrowheads="1"/>
          </p:cNvSpPr>
          <p:nvPr/>
        </p:nvSpPr>
        <p:spPr bwMode="auto">
          <a:xfrm>
            <a:off x="3867150" y="4204862"/>
            <a:ext cx="10739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de-DE" sz="1200">
                <a:solidFill>
                  <a:srgbClr val="713994"/>
                </a:solidFill>
                <a:latin typeface="Arial" panose="020B0604020202020204" pitchFamily="34" charset="0"/>
              </a:rPr>
              <a:t>&gt;1,500 genes</a:t>
            </a:r>
          </a:p>
        </p:txBody>
      </p:sp>
      <p:sp>
        <p:nvSpPr>
          <p:cNvPr id="24" name="Line 65"/>
          <p:cNvSpPr>
            <a:spLocks noChangeShapeType="1"/>
          </p:cNvSpPr>
          <p:nvPr/>
        </p:nvSpPr>
        <p:spPr bwMode="auto">
          <a:xfrm>
            <a:off x="4885135" y="4342974"/>
            <a:ext cx="107156" cy="0"/>
          </a:xfrm>
          <a:prstGeom prst="line">
            <a:avLst/>
          </a:prstGeom>
          <a:noFill/>
          <a:ln w="9525">
            <a:solidFill>
              <a:srgbClr val="71399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013"/>
          </a:p>
        </p:txBody>
      </p:sp>
      <p:sp>
        <p:nvSpPr>
          <p:cNvPr id="26" name="AutoShape 66"/>
          <p:cNvSpPr>
            <a:spLocks noChangeArrowheads="1"/>
          </p:cNvSpPr>
          <p:nvPr/>
        </p:nvSpPr>
        <p:spPr bwMode="auto">
          <a:xfrm>
            <a:off x="3491881" y="4471562"/>
            <a:ext cx="1817118" cy="1237059"/>
          </a:xfrm>
          <a:prstGeom prst="rightArrow">
            <a:avLst>
              <a:gd name="adj1" fmla="val 50000"/>
              <a:gd name="adj2" fmla="val 35683"/>
            </a:avLst>
          </a:prstGeom>
          <a:noFill/>
          <a:ln w="11176">
            <a:solidFill>
              <a:srgbClr val="71399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de-DE" sz="1200">
                <a:solidFill>
                  <a:srgbClr val="713994"/>
                </a:solidFill>
                <a:latin typeface="Arial" panose="020B0604020202020204" pitchFamily="34" charset="0"/>
              </a:rPr>
              <a:t>RNA profile compared with known tissue profiles</a:t>
            </a:r>
          </a:p>
        </p:txBody>
      </p:sp>
      <p:grpSp>
        <p:nvGrpSpPr>
          <p:cNvPr id="27" name="Group 67"/>
          <p:cNvGrpSpPr>
            <a:grpSpLocks/>
          </p:cNvGrpSpPr>
          <p:nvPr/>
        </p:nvGrpSpPr>
        <p:grpSpPr bwMode="auto">
          <a:xfrm>
            <a:off x="5363766" y="3664318"/>
            <a:ext cx="521494" cy="225028"/>
            <a:chOff x="3765" y="1018"/>
            <a:chExt cx="445" cy="150"/>
          </a:xfrm>
        </p:grpSpPr>
        <p:sp>
          <p:nvSpPr>
            <p:cNvPr id="28" name="Rectangle 68"/>
            <p:cNvSpPr>
              <a:spLocks noChangeArrowheads="1"/>
            </p:cNvSpPr>
            <p:nvPr/>
          </p:nvSpPr>
          <p:spPr bwMode="auto">
            <a:xfrm>
              <a:off x="3765" y="1018"/>
              <a:ext cx="445" cy="15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de-DE" altLang="de-DE" sz="1800"/>
            </a:p>
          </p:txBody>
        </p:sp>
        <p:sp>
          <p:nvSpPr>
            <p:cNvPr id="29" name="Rectangle 69"/>
            <p:cNvSpPr>
              <a:spLocks noChangeArrowheads="1"/>
            </p:cNvSpPr>
            <p:nvPr/>
          </p:nvSpPr>
          <p:spPr bwMode="auto">
            <a:xfrm>
              <a:off x="3848" y="1059"/>
              <a:ext cx="33" cy="108"/>
            </a:xfrm>
            <a:prstGeom prst="rect">
              <a:avLst/>
            </a:prstGeom>
            <a:solidFill>
              <a:srgbClr val="713994"/>
            </a:solidFill>
            <a:ln w="4826">
              <a:solidFill>
                <a:srgbClr val="8CC63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de-DE" altLang="de-DE" sz="1800"/>
            </a:p>
          </p:txBody>
        </p:sp>
        <p:sp>
          <p:nvSpPr>
            <p:cNvPr id="30" name="Rectangle 70"/>
            <p:cNvSpPr>
              <a:spLocks noChangeArrowheads="1"/>
            </p:cNvSpPr>
            <p:nvPr/>
          </p:nvSpPr>
          <p:spPr bwMode="auto">
            <a:xfrm>
              <a:off x="3924" y="1081"/>
              <a:ext cx="33" cy="86"/>
            </a:xfrm>
            <a:prstGeom prst="rect">
              <a:avLst/>
            </a:prstGeom>
            <a:solidFill>
              <a:srgbClr val="713994"/>
            </a:solidFill>
            <a:ln w="4826">
              <a:solidFill>
                <a:srgbClr val="8CC63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de-DE" altLang="de-DE" sz="1800"/>
            </a:p>
          </p:txBody>
        </p:sp>
        <p:sp>
          <p:nvSpPr>
            <p:cNvPr id="31" name="Rectangle 71"/>
            <p:cNvSpPr>
              <a:spLocks noChangeArrowheads="1"/>
            </p:cNvSpPr>
            <p:nvPr/>
          </p:nvSpPr>
          <p:spPr bwMode="auto">
            <a:xfrm>
              <a:off x="4000" y="1103"/>
              <a:ext cx="30" cy="64"/>
            </a:xfrm>
            <a:prstGeom prst="rect">
              <a:avLst/>
            </a:prstGeom>
            <a:solidFill>
              <a:srgbClr val="713994"/>
            </a:solidFill>
            <a:ln w="4826">
              <a:solidFill>
                <a:srgbClr val="8CC63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de-DE" altLang="de-DE" sz="1800"/>
            </a:p>
          </p:txBody>
        </p:sp>
        <p:sp>
          <p:nvSpPr>
            <p:cNvPr id="32" name="Rectangle 72"/>
            <p:cNvSpPr>
              <a:spLocks noChangeArrowheads="1"/>
            </p:cNvSpPr>
            <p:nvPr/>
          </p:nvSpPr>
          <p:spPr bwMode="auto">
            <a:xfrm>
              <a:off x="4073" y="1124"/>
              <a:ext cx="33" cy="43"/>
            </a:xfrm>
            <a:prstGeom prst="rect">
              <a:avLst/>
            </a:prstGeom>
            <a:solidFill>
              <a:srgbClr val="713994"/>
            </a:solidFill>
            <a:ln w="4826">
              <a:solidFill>
                <a:srgbClr val="8CC63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de-DE" altLang="de-DE" sz="1800"/>
            </a:p>
          </p:txBody>
        </p:sp>
        <p:sp>
          <p:nvSpPr>
            <p:cNvPr id="33" name="Rectangle 73"/>
            <p:cNvSpPr>
              <a:spLocks noChangeArrowheads="1"/>
            </p:cNvSpPr>
            <p:nvPr/>
          </p:nvSpPr>
          <p:spPr bwMode="auto">
            <a:xfrm>
              <a:off x="4149" y="1146"/>
              <a:ext cx="33" cy="21"/>
            </a:xfrm>
            <a:prstGeom prst="rect">
              <a:avLst/>
            </a:prstGeom>
            <a:solidFill>
              <a:srgbClr val="713994"/>
            </a:solidFill>
            <a:ln w="4826">
              <a:solidFill>
                <a:srgbClr val="8CC63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de-DE" altLang="de-DE" sz="1800"/>
            </a:p>
          </p:txBody>
        </p:sp>
        <p:sp>
          <p:nvSpPr>
            <p:cNvPr id="34" name="Rectangle 74"/>
            <p:cNvSpPr>
              <a:spLocks noChangeArrowheads="1"/>
            </p:cNvSpPr>
            <p:nvPr/>
          </p:nvSpPr>
          <p:spPr bwMode="auto">
            <a:xfrm>
              <a:off x="3765" y="1018"/>
              <a:ext cx="445" cy="150"/>
            </a:xfrm>
            <a:prstGeom prst="rect">
              <a:avLst/>
            </a:prstGeom>
            <a:noFill/>
            <a:ln w="0">
              <a:solidFill>
                <a:srgbClr val="71399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de-DE" altLang="de-DE" sz="1800"/>
            </a:p>
          </p:txBody>
        </p:sp>
      </p:grpSp>
      <p:grpSp>
        <p:nvGrpSpPr>
          <p:cNvPr id="35" name="Group 75"/>
          <p:cNvGrpSpPr>
            <a:grpSpLocks/>
          </p:cNvGrpSpPr>
          <p:nvPr/>
        </p:nvGrpSpPr>
        <p:grpSpPr bwMode="auto">
          <a:xfrm>
            <a:off x="5363767" y="2707056"/>
            <a:ext cx="525065" cy="220265"/>
            <a:chOff x="3768" y="1213"/>
            <a:chExt cx="442" cy="137"/>
          </a:xfrm>
        </p:grpSpPr>
        <p:sp>
          <p:nvSpPr>
            <p:cNvPr id="36" name="Rectangle 76"/>
            <p:cNvSpPr>
              <a:spLocks noChangeArrowheads="1"/>
            </p:cNvSpPr>
            <p:nvPr/>
          </p:nvSpPr>
          <p:spPr bwMode="auto">
            <a:xfrm>
              <a:off x="3768" y="1213"/>
              <a:ext cx="442" cy="137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de-DE" altLang="de-DE" sz="1800"/>
            </a:p>
          </p:txBody>
        </p:sp>
        <p:sp>
          <p:nvSpPr>
            <p:cNvPr id="37" name="Rectangle 77"/>
            <p:cNvSpPr>
              <a:spLocks noChangeArrowheads="1"/>
            </p:cNvSpPr>
            <p:nvPr/>
          </p:nvSpPr>
          <p:spPr bwMode="auto">
            <a:xfrm>
              <a:off x="3823" y="1242"/>
              <a:ext cx="34" cy="98"/>
            </a:xfrm>
            <a:prstGeom prst="rect">
              <a:avLst/>
            </a:prstGeom>
            <a:solidFill>
              <a:srgbClr val="713994"/>
            </a:solidFill>
            <a:ln w="4826">
              <a:solidFill>
                <a:srgbClr val="8CC63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de-DE" altLang="de-DE" sz="1800"/>
            </a:p>
          </p:txBody>
        </p:sp>
        <p:sp>
          <p:nvSpPr>
            <p:cNvPr id="38" name="Rectangle 78"/>
            <p:cNvSpPr>
              <a:spLocks noChangeArrowheads="1"/>
            </p:cNvSpPr>
            <p:nvPr/>
          </p:nvSpPr>
          <p:spPr bwMode="auto">
            <a:xfrm>
              <a:off x="3899" y="1281"/>
              <a:ext cx="34" cy="59"/>
            </a:xfrm>
            <a:prstGeom prst="rect">
              <a:avLst/>
            </a:prstGeom>
            <a:solidFill>
              <a:srgbClr val="713994"/>
            </a:solidFill>
            <a:ln w="4826">
              <a:solidFill>
                <a:srgbClr val="8CC63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de-DE" altLang="de-DE" sz="1800"/>
            </a:p>
          </p:txBody>
        </p:sp>
        <p:sp>
          <p:nvSpPr>
            <p:cNvPr id="39" name="Rectangle 79"/>
            <p:cNvSpPr>
              <a:spLocks noChangeArrowheads="1"/>
            </p:cNvSpPr>
            <p:nvPr/>
          </p:nvSpPr>
          <p:spPr bwMode="auto">
            <a:xfrm>
              <a:off x="3975" y="1262"/>
              <a:ext cx="31" cy="78"/>
            </a:xfrm>
            <a:prstGeom prst="rect">
              <a:avLst/>
            </a:prstGeom>
            <a:solidFill>
              <a:srgbClr val="713994"/>
            </a:solidFill>
            <a:ln w="4826">
              <a:solidFill>
                <a:srgbClr val="8CC63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de-DE" altLang="de-DE" sz="1800"/>
            </a:p>
          </p:txBody>
        </p:sp>
        <p:sp>
          <p:nvSpPr>
            <p:cNvPr id="40" name="Rectangle 80"/>
            <p:cNvSpPr>
              <a:spLocks noChangeArrowheads="1"/>
            </p:cNvSpPr>
            <p:nvPr/>
          </p:nvSpPr>
          <p:spPr bwMode="auto">
            <a:xfrm>
              <a:off x="4048" y="1301"/>
              <a:ext cx="34" cy="39"/>
            </a:xfrm>
            <a:prstGeom prst="rect">
              <a:avLst/>
            </a:prstGeom>
            <a:solidFill>
              <a:srgbClr val="713994"/>
            </a:solidFill>
            <a:ln w="4826">
              <a:solidFill>
                <a:srgbClr val="8CC63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de-DE" altLang="de-DE" sz="1800"/>
            </a:p>
          </p:txBody>
        </p:sp>
        <p:sp>
          <p:nvSpPr>
            <p:cNvPr id="41" name="Rectangle 81"/>
            <p:cNvSpPr>
              <a:spLocks noChangeArrowheads="1"/>
            </p:cNvSpPr>
            <p:nvPr/>
          </p:nvSpPr>
          <p:spPr bwMode="auto">
            <a:xfrm>
              <a:off x="4124" y="1320"/>
              <a:ext cx="34" cy="20"/>
            </a:xfrm>
            <a:prstGeom prst="rect">
              <a:avLst/>
            </a:prstGeom>
            <a:solidFill>
              <a:srgbClr val="713994"/>
            </a:solidFill>
            <a:ln w="4826">
              <a:solidFill>
                <a:srgbClr val="8CC63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de-DE" altLang="de-DE" sz="1800"/>
            </a:p>
          </p:txBody>
        </p:sp>
        <p:sp>
          <p:nvSpPr>
            <p:cNvPr id="42" name="Rectangle 82"/>
            <p:cNvSpPr>
              <a:spLocks noChangeArrowheads="1"/>
            </p:cNvSpPr>
            <p:nvPr/>
          </p:nvSpPr>
          <p:spPr bwMode="auto">
            <a:xfrm>
              <a:off x="3768" y="1213"/>
              <a:ext cx="442" cy="137"/>
            </a:xfrm>
            <a:prstGeom prst="rect">
              <a:avLst/>
            </a:prstGeom>
            <a:noFill/>
            <a:ln w="0">
              <a:solidFill>
                <a:srgbClr val="71399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de-DE" altLang="de-DE" sz="1800"/>
            </a:p>
          </p:txBody>
        </p:sp>
      </p:grpSp>
      <p:grpSp>
        <p:nvGrpSpPr>
          <p:cNvPr id="43" name="Group 83"/>
          <p:cNvGrpSpPr>
            <a:grpSpLocks/>
          </p:cNvGrpSpPr>
          <p:nvPr/>
        </p:nvGrpSpPr>
        <p:grpSpPr bwMode="auto">
          <a:xfrm>
            <a:off x="5363766" y="4396552"/>
            <a:ext cx="523875" cy="216694"/>
            <a:chOff x="3765" y="1408"/>
            <a:chExt cx="445" cy="137"/>
          </a:xfrm>
        </p:grpSpPr>
        <p:sp>
          <p:nvSpPr>
            <p:cNvPr id="44" name="Rectangle 84"/>
            <p:cNvSpPr>
              <a:spLocks noChangeArrowheads="1"/>
            </p:cNvSpPr>
            <p:nvPr/>
          </p:nvSpPr>
          <p:spPr bwMode="auto">
            <a:xfrm>
              <a:off x="3765" y="1408"/>
              <a:ext cx="445" cy="137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de-DE" altLang="de-DE" sz="1800"/>
            </a:p>
          </p:txBody>
        </p:sp>
        <p:sp>
          <p:nvSpPr>
            <p:cNvPr id="45" name="Rectangle 85"/>
            <p:cNvSpPr>
              <a:spLocks noChangeArrowheads="1"/>
            </p:cNvSpPr>
            <p:nvPr/>
          </p:nvSpPr>
          <p:spPr bwMode="auto">
            <a:xfrm>
              <a:off x="3820" y="1438"/>
              <a:ext cx="31" cy="97"/>
            </a:xfrm>
            <a:prstGeom prst="rect">
              <a:avLst/>
            </a:prstGeom>
            <a:solidFill>
              <a:srgbClr val="713994"/>
            </a:solidFill>
            <a:ln w="4826">
              <a:solidFill>
                <a:srgbClr val="8CC63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de-DE" altLang="de-DE" sz="1800"/>
            </a:p>
          </p:txBody>
        </p:sp>
        <p:sp>
          <p:nvSpPr>
            <p:cNvPr id="46" name="Rectangle 86"/>
            <p:cNvSpPr>
              <a:spLocks noChangeArrowheads="1"/>
            </p:cNvSpPr>
            <p:nvPr/>
          </p:nvSpPr>
          <p:spPr bwMode="auto">
            <a:xfrm>
              <a:off x="3896" y="1496"/>
              <a:ext cx="31" cy="39"/>
            </a:xfrm>
            <a:prstGeom prst="rect">
              <a:avLst/>
            </a:prstGeom>
            <a:solidFill>
              <a:srgbClr val="713994"/>
            </a:solidFill>
            <a:ln w="4826">
              <a:solidFill>
                <a:srgbClr val="8CC63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de-DE" altLang="de-DE" sz="1800"/>
            </a:p>
          </p:txBody>
        </p:sp>
        <p:sp>
          <p:nvSpPr>
            <p:cNvPr id="47" name="Rectangle 87"/>
            <p:cNvSpPr>
              <a:spLocks noChangeArrowheads="1"/>
            </p:cNvSpPr>
            <p:nvPr/>
          </p:nvSpPr>
          <p:spPr bwMode="auto">
            <a:xfrm>
              <a:off x="3972" y="1477"/>
              <a:ext cx="31" cy="58"/>
            </a:xfrm>
            <a:prstGeom prst="rect">
              <a:avLst/>
            </a:prstGeom>
            <a:solidFill>
              <a:srgbClr val="713994"/>
            </a:solidFill>
            <a:ln w="4826">
              <a:solidFill>
                <a:srgbClr val="8CC63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de-DE" altLang="de-DE" sz="1800"/>
            </a:p>
          </p:txBody>
        </p:sp>
        <p:sp>
          <p:nvSpPr>
            <p:cNvPr id="48" name="Rectangle 88"/>
            <p:cNvSpPr>
              <a:spLocks noChangeArrowheads="1"/>
            </p:cNvSpPr>
            <p:nvPr/>
          </p:nvSpPr>
          <p:spPr bwMode="auto">
            <a:xfrm>
              <a:off x="4048" y="1457"/>
              <a:ext cx="31" cy="78"/>
            </a:xfrm>
            <a:prstGeom prst="rect">
              <a:avLst/>
            </a:prstGeom>
            <a:solidFill>
              <a:srgbClr val="713994"/>
            </a:solidFill>
            <a:ln w="4826">
              <a:solidFill>
                <a:srgbClr val="8CC63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de-DE" altLang="de-DE" sz="1800"/>
            </a:p>
          </p:txBody>
        </p:sp>
        <p:sp>
          <p:nvSpPr>
            <p:cNvPr id="49" name="Rectangle 89"/>
            <p:cNvSpPr>
              <a:spLocks noChangeArrowheads="1"/>
            </p:cNvSpPr>
            <p:nvPr/>
          </p:nvSpPr>
          <p:spPr bwMode="auto">
            <a:xfrm>
              <a:off x="4124" y="1516"/>
              <a:ext cx="31" cy="19"/>
            </a:xfrm>
            <a:prstGeom prst="rect">
              <a:avLst/>
            </a:prstGeom>
            <a:solidFill>
              <a:srgbClr val="713994"/>
            </a:solidFill>
            <a:ln w="4826">
              <a:solidFill>
                <a:srgbClr val="8CC63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de-DE" altLang="de-DE" sz="1800"/>
            </a:p>
          </p:txBody>
        </p:sp>
        <p:sp>
          <p:nvSpPr>
            <p:cNvPr id="50" name="Rectangle 90"/>
            <p:cNvSpPr>
              <a:spLocks noChangeArrowheads="1"/>
            </p:cNvSpPr>
            <p:nvPr/>
          </p:nvSpPr>
          <p:spPr bwMode="auto">
            <a:xfrm>
              <a:off x="3765" y="1408"/>
              <a:ext cx="445" cy="137"/>
            </a:xfrm>
            <a:prstGeom prst="rect">
              <a:avLst/>
            </a:prstGeom>
            <a:noFill/>
            <a:ln w="0">
              <a:solidFill>
                <a:srgbClr val="71399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de-DE" altLang="de-DE" sz="1800"/>
            </a:p>
          </p:txBody>
        </p:sp>
      </p:grpSp>
      <p:grpSp>
        <p:nvGrpSpPr>
          <p:cNvPr id="51" name="Group 91"/>
          <p:cNvGrpSpPr>
            <a:grpSpLocks/>
          </p:cNvGrpSpPr>
          <p:nvPr/>
        </p:nvGrpSpPr>
        <p:grpSpPr bwMode="auto">
          <a:xfrm>
            <a:off x="5363766" y="3180924"/>
            <a:ext cx="527447" cy="222647"/>
            <a:chOff x="3774" y="1590"/>
            <a:chExt cx="433" cy="164"/>
          </a:xfrm>
        </p:grpSpPr>
        <p:sp>
          <p:nvSpPr>
            <p:cNvPr id="52" name="Rectangle 92"/>
            <p:cNvSpPr>
              <a:spLocks noChangeArrowheads="1"/>
            </p:cNvSpPr>
            <p:nvPr/>
          </p:nvSpPr>
          <p:spPr bwMode="auto">
            <a:xfrm>
              <a:off x="3774" y="1590"/>
              <a:ext cx="433" cy="164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de-DE" altLang="de-DE" sz="1800"/>
            </a:p>
          </p:txBody>
        </p:sp>
        <p:sp>
          <p:nvSpPr>
            <p:cNvPr id="53" name="Rectangle 93"/>
            <p:cNvSpPr>
              <a:spLocks noChangeArrowheads="1"/>
            </p:cNvSpPr>
            <p:nvPr/>
          </p:nvSpPr>
          <p:spPr bwMode="auto">
            <a:xfrm>
              <a:off x="3829" y="1624"/>
              <a:ext cx="31" cy="120"/>
            </a:xfrm>
            <a:prstGeom prst="rect">
              <a:avLst/>
            </a:prstGeom>
            <a:solidFill>
              <a:srgbClr val="713994"/>
            </a:solidFill>
            <a:ln w="4826">
              <a:solidFill>
                <a:srgbClr val="8CC63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de-DE" altLang="de-DE" sz="1800"/>
            </a:p>
          </p:txBody>
        </p:sp>
        <p:sp>
          <p:nvSpPr>
            <p:cNvPr id="54" name="Rectangle 94"/>
            <p:cNvSpPr>
              <a:spLocks noChangeArrowheads="1"/>
            </p:cNvSpPr>
            <p:nvPr/>
          </p:nvSpPr>
          <p:spPr bwMode="auto">
            <a:xfrm>
              <a:off x="3902" y="1720"/>
              <a:ext cx="31" cy="24"/>
            </a:xfrm>
            <a:prstGeom prst="rect">
              <a:avLst/>
            </a:prstGeom>
            <a:solidFill>
              <a:srgbClr val="713994"/>
            </a:solidFill>
            <a:ln w="4826">
              <a:solidFill>
                <a:srgbClr val="8CC63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de-DE" altLang="de-DE" sz="1800"/>
            </a:p>
          </p:txBody>
        </p:sp>
        <p:sp>
          <p:nvSpPr>
            <p:cNvPr id="55" name="Rectangle 95"/>
            <p:cNvSpPr>
              <a:spLocks noChangeArrowheads="1"/>
            </p:cNvSpPr>
            <p:nvPr/>
          </p:nvSpPr>
          <p:spPr bwMode="auto">
            <a:xfrm>
              <a:off x="3975" y="1696"/>
              <a:ext cx="34" cy="48"/>
            </a:xfrm>
            <a:prstGeom prst="rect">
              <a:avLst/>
            </a:prstGeom>
            <a:solidFill>
              <a:srgbClr val="713994"/>
            </a:solidFill>
            <a:ln w="4826">
              <a:solidFill>
                <a:srgbClr val="8CC63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de-DE" altLang="de-DE" sz="1800"/>
            </a:p>
          </p:txBody>
        </p:sp>
        <p:sp>
          <p:nvSpPr>
            <p:cNvPr id="56" name="Rectangle 96"/>
            <p:cNvSpPr>
              <a:spLocks noChangeArrowheads="1"/>
            </p:cNvSpPr>
            <p:nvPr/>
          </p:nvSpPr>
          <p:spPr bwMode="auto">
            <a:xfrm>
              <a:off x="4051" y="1673"/>
              <a:ext cx="31" cy="71"/>
            </a:xfrm>
            <a:prstGeom prst="rect">
              <a:avLst/>
            </a:prstGeom>
            <a:solidFill>
              <a:srgbClr val="713994"/>
            </a:solidFill>
            <a:ln w="4826">
              <a:solidFill>
                <a:srgbClr val="8CC63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de-DE" altLang="de-DE" sz="1800"/>
            </a:p>
          </p:txBody>
        </p:sp>
        <p:sp>
          <p:nvSpPr>
            <p:cNvPr id="57" name="Rectangle 97"/>
            <p:cNvSpPr>
              <a:spLocks noChangeArrowheads="1"/>
            </p:cNvSpPr>
            <p:nvPr/>
          </p:nvSpPr>
          <p:spPr bwMode="auto">
            <a:xfrm>
              <a:off x="4124" y="1648"/>
              <a:ext cx="31" cy="96"/>
            </a:xfrm>
            <a:prstGeom prst="rect">
              <a:avLst/>
            </a:prstGeom>
            <a:solidFill>
              <a:srgbClr val="713994"/>
            </a:solidFill>
            <a:ln w="4826">
              <a:solidFill>
                <a:srgbClr val="8CC63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de-DE" altLang="de-DE" sz="1800"/>
            </a:p>
          </p:txBody>
        </p:sp>
        <p:sp>
          <p:nvSpPr>
            <p:cNvPr id="58" name="Rectangle 98"/>
            <p:cNvSpPr>
              <a:spLocks noChangeArrowheads="1"/>
            </p:cNvSpPr>
            <p:nvPr/>
          </p:nvSpPr>
          <p:spPr bwMode="auto">
            <a:xfrm>
              <a:off x="3774" y="1590"/>
              <a:ext cx="433" cy="164"/>
            </a:xfrm>
            <a:prstGeom prst="rect">
              <a:avLst/>
            </a:prstGeom>
            <a:noFill/>
            <a:ln w="0">
              <a:solidFill>
                <a:srgbClr val="71399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de-DE" altLang="de-DE" sz="1800"/>
            </a:p>
          </p:txBody>
        </p:sp>
      </p:grpSp>
      <p:grpSp>
        <p:nvGrpSpPr>
          <p:cNvPr id="59" name="Group 99"/>
          <p:cNvGrpSpPr>
            <a:grpSpLocks/>
          </p:cNvGrpSpPr>
          <p:nvPr/>
        </p:nvGrpSpPr>
        <p:grpSpPr bwMode="auto">
          <a:xfrm>
            <a:off x="5363766" y="4154856"/>
            <a:ext cx="523875" cy="220265"/>
            <a:chOff x="3774" y="1798"/>
            <a:chExt cx="436" cy="151"/>
          </a:xfrm>
        </p:grpSpPr>
        <p:sp>
          <p:nvSpPr>
            <p:cNvPr id="60" name="Rectangle 100"/>
            <p:cNvSpPr>
              <a:spLocks noChangeArrowheads="1"/>
            </p:cNvSpPr>
            <p:nvPr/>
          </p:nvSpPr>
          <p:spPr bwMode="auto">
            <a:xfrm>
              <a:off x="3774" y="1798"/>
              <a:ext cx="436" cy="151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de-DE" altLang="de-DE" sz="1800"/>
            </a:p>
          </p:txBody>
        </p:sp>
        <p:sp>
          <p:nvSpPr>
            <p:cNvPr id="61" name="Rectangle 101"/>
            <p:cNvSpPr>
              <a:spLocks noChangeArrowheads="1"/>
            </p:cNvSpPr>
            <p:nvPr/>
          </p:nvSpPr>
          <p:spPr bwMode="auto">
            <a:xfrm>
              <a:off x="3829" y="1830"/>
              <a:ext cx="31" cy="108"/>
            </a:xfrm>
            <a:prstGeom prst="rect">
              <a:avLst/>
            </a:prstGeom>
            <a:solidFill>
              <a:srgbClr val="713994"/>
            </a:solidFill>
            <a:ln w="4826">
              <a:solidFill>
                <a:srgbClr val="8CC63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de-DE" altLang="de-DE" sz="1800"/>
            </a:p>
          </p:txBody>
        </p:sp>
        <p:sp>
          <p:nvSpPr>
            <p:cNvPr id="62" name="Rectangle 102"/>
            <p:cNvSpPr>
              <a:spLocks noChangeArrowheads="1"/>
            </p:cNvSpPr>
            <p:nvPr/>
          </p:nvSpPr>
          <p:spPr bwMode="auto">
            <a:xfrm>
              <a:off x="3902" y="1895"/>
              <a:ext cx="34" cy="43"/>
            </a:xfrm>
            <a:prstGeom prst="rect">
              <a:avLst/>
            </a:prstGeom>
            <a:solidFill>
              <a:srgbClr val="713994"/>
            </a:solidFill>
            <a:ln w="4826">
              <a:solidFill>
                <a:srgbClr val="8CC63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de-DE" altLang="de-DE" sz="1800"/>
            </a:p>
          </p:txBody>
        </p:sp>
        <p:sp>
          <p:nvSpPr>
            <p:cNvPr id="63" name="Rectangle 103"/>
            <p:cNvSpPr>
              <a:spLocks noChangeArrowheads="1"/>
            </p:cNvSpPr>
            <p:nvPr/>
          </p:nvSpPr>
          <p:spPr bwMode="auto">
            <a:xfrm>
              <a:off x="3978" y="1852"/>
              <a:ext cx="31" cy="86"/>
            </a:xfrm>
            <a:prstGeom prst="rect">
              <a:avLst/>
            </a:prstGeom>
            <a:solidFill>
              <a:srgbClr val="713994"/>
            </a:solidFill>
            <a:ln w="4826">
              <a:solidFill>
                <a:srgbClr val="8CC63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de-DE" altLang="de-DE" sz="1800"/>
            </a:p>
          </p:txBody>
        </p:sp>
        <p:sp>
          <p:nvSpPr>
            <p:cNvPr id="64" name="Rectangle 104"/>
            <p:cNvSpPr>
              <a:spLocks noChangeArrowheads="1"/>
            </p:cNvSpPr>
            <p:nvPr/>
          </p:nvSpPr>
          <p:spPr bwMode="auto">
            <a:xfrm>
              <a:off x="4051" y="1873"/>
              <a:ext cx="34" cy="65"/>
            </a:xfrm>
            <a:prstGeom prst="rect">
              <a:avLst/>
            </a:prstGeom>
            <a:solidFill>
              <a:srgbClr val="713994"/>
            </a:solidFill>
            <a:ln w="4826">
              <a:solidFill>
                <a:srgbClr val="8CC63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de-DE" altLang="de-DE" sz="1800"/>
            </a:p>
          </p:txBody>
        </p:sp>
        <p:sp>
          <p:nvSpPr>
            <p:cNvPr id="65" name="Rectangle 105"/>
            <p:cNvSpPr>
              <a:spLocks noChangeArrowheads="1"/>
            </p:cNvSpPr>
            <p:nvPr/>
          </p:nvSpPr>
          <p:spPr bwMode="auto">
            <a:xfrm>
              <a:off x="4127" y="1917"/>
              <a:ext cx="31" cy="21"/>
            </a:xfrm>
            <a:prstGeom prst="rect">
              <a:avLst/>
            </a:prstGeom>
            <a:solidFill>
              <a:srgbClr val="713994"/>
            </a:solidFill>
            <a:ln w="4826">
              <a:solidFill>
                <a:srgbClr val="8CC63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de-DE" altLang="de-DE" sz="1800"/>
            </a:p>
          </p:txBody>
        </p:sp>
        <p:sp>
          <p:nvSpPr>
            <p:cNvPr id="66" name="Rectangle 106"/>
            <p:cNvSpPr>
              <a:spLocks noChangeArrowheads="1"/>
            </p:cNvSpPr>
            <p:nvPr/>
          </p:nvSpPr>
          <p:spPr bwMode="auto">
            <a:xfrm>
              <a:off x="3774" y="1798"/>
              <a:ext cx="436" cy="151"/>
            </a:xfrm>
            <a:prstGeom prst="rect">
              <a:avLst/>
            </a:prstGeom>
            <a:noFill/>
            <a:ln w="0">
              <a:solidFill>
                <a:srgbClr val="71399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de-DE" altLang="de-DE" sz="1800"/>
            </a:p>
          </p:txBody>
        </p:sp>
      </p:grpSp>
      <p:grpSp>
        <p:nvGrpSpPr>
          <p:cNvPr id="67" name="Group 107"/>
          <p:cNvGrpSpPr>
            <a:grpSpLocks/>
          </p:cNvGrpSpPr>
          <p:nvPr/>
        </p:nvGrpSpPr>
        <p:grpSpPr bwMode="auto">
          <a:xfrm>
            <a:off x="5363766" y="1999824"/>
            <a:ext cx="527447" cy="214313"/>
            <a:chOff x="3768" y="828"/>
            <a:chExt cx="445" cy="151"/>
          </a:xfrm>
        </p:grpSpPr>
        <p:sp>
          <p:nvSpPr>
            <p:cNvPr id="68" name="Rectangle 108"/>
            <p:cNvSpPr>
              <a:spLocks noChangeArrowheads="1"/>
            </p:cNvSpPr>
            <p:nvPr/>
          </p:nvSpPr>
          <p:spPr bwMode="auto">
            <a:xfrm>
              <a:off x="3768" y="828"/>
              <a:ext cx="445" cy="151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de-DE" altLang="de-DE" sz="1800"/>
            </a:p>
          </p:txBody>
        </p:sp>
        <p:sp>
          <p:nvSpPr>
            <p:cNvPr id="69" name="Rectangle 109"/>
            <p:cNvSpPr>
              <a:spLocks noChangeArrowheads="1"/>
            </p:cNvSpPr>
            <p:nvPr/>
          </p:nvSpPr>
          <p:spPr bwMode="auto">
            <a:xfrm>
              <a:off x="3823" y="882"/>
              <a:ext cx="31" cy="87"/>
            </a:xfrm>
            <a:prstGeom prst="rect">
              <a:avLst/>
            </a:prstGeom>
            <a:solidFill>
              <a:srgbClr val="713994"/>
            </a:solidFill>
            <a:ln w="4826">
              <a:solidFill>
                <a:srgbClr val="8CC63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de-DE" altLang="de-DE" sz="1800"/>
            </a:p>
          </p:txBody>
        </p:sp>
        <p:sp>
          <p:nvSpPr>
            <p:cNvPr id="70" name="Rectangle 110"/>
            <p:cNvSpPr>
              <a:spLocks noChangeArrowheads="1"/>
            </p:cNvSpPr>
            <p:nvPr/>
          </p:nvSpPr>
          <p:spPr bwMode="auto">
            <a:xfrm>
              <a:off x="3899" y="860"/>
              <a:ext cx="31" cy="109"/>
            </a:xfrm>
            <a:prstGeom prst="rect">
              <a:avLst/>
            </a:prstGeom>
            <a:solidFill>
              <a:srgbClr val="713994"/>
            </a:solidFill>
            <a:ln w="4826">
              <a:solidFill>
                <a:srgbClr val="8CC63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de-DE" altLang="de-DE" sz="1800"/>
            </a:p>
          </p:txBody>
        </p:sp>
        <p:sp>
          <p:nvSpPr>
            <p:cNvPr id="71" name="Rectangle 111"/>
            <p:cNvSpPr>
              <a:spLocks noChangeArrowheads="1"/>
            </p:cNvSpPr>
            <p:nvPr/>
          </p:nvSpPr>
          <p:spPr bwMode="auto">
            <a:xfrm>
              <a:off x="3975" y="903"/>
              <a:ext cx="31" cy="66"/>
            </a:xfrm>
            <a:prstGeom prst="rect">
              <a:avLst/>
            </a:prstGeom>
            <a:solidFill>
              <a:srgbClr val="713994"/>
            </a:solidFill>
            <a:ln w="4826">
              <a:solidFill>
                <a:srgbClr val="8CC63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de-DE" altLang="de-DE" sz="1800"/>
            </a:p>
          </p:txBody>
        </p:sp>
        <p:sp>
          <p:nvSpPr>
            <p:cNvPr id="72" name="Rectangle 112"/>
            <p:cNvSpPr>
              <a:spLocks noChangeArrowheads="1"/>
            </p:cNvSpPr>
            <p:nvPr/>
          </p:nvSpPr>
          <p:spPr bwMode="auto">
            <a:xfrm>
              <a:off x="4051" y="925"/>
              <a:ext cx="31" cy="44"/>
            </a:xfrm>
            <a:prstGeom prst="rect">
              <a:avLst/>
            </a:prstGeom>
            <a:solidFill>
              <a:srgbClr val="713994"/>
            </a:solidFill>
            <a:ln w="4826">
              <a:solidFill>
                <a:srgbClr val="8CC63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de-DE" altLang="de-DE" sz="1800"/>
            </a:p>
          </p:txBody>
        </p:sp>
        <p:sp>
          <p:nvSpPr>
            <p:cNvPr id="73" name="Rectangle 113"/>
            <p:cNvSpPr>
              <a:spLocks noChangeArrowheads="1"/>
            </p:cNvSpPr>
            <p:nvPr/>
          </p:nvSpPr>
          <p:spPr bwMode="auto">
            <a:xfrm>
              <a:off x="4127" y="947"/>
              <a:ext cx="31" cy="22"/>
            </a:xfrm>
            <a:prstGeom prst="rect">
              <a:avLst/>
            </a:prstGeom>
            <a:solidFill>
              <a:srgbClr val="713994"/>
            </a:solidFill>
            <a:ln w="4826">
              <a:solidFill>
                <a:srgbClr val="8CC63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de-DE" altLang="de-DE" sz="1800"/>
            </a:p>
          </p:txBody>
        </p:sp>
        <p:sp>
          <p:nvSpPr>
            <p:cNvPr id="74" name="Rectangle 114"/>
            <p:cNvSpPr>
              <a:spLocks noChangeArrowheads="1"/>
            </p:cNvSpPr>
            <p:nvPr/>
          </p:nvSpPr>
          <p:spPr bwMode="auto">
            <a:xfrm>
              <a:off x="3768" y="828"/>
              <a:ext cx="445" cy="151"/>
            </a:xfrm>
            <a:prstGeom prst="rect">
              <a:avLst/>
            </a:prstGeom>
            <a:noFill/>
            <a:ln w="0">
              <a:solidFill>
                <a:srgbClr val="71399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de-DE" altLang="de-DE" sz="1800"/>
            </a:p>
          </p:txBody>
        </p:sp>
      </p:grpSp>
      <p:grpSp>
        <p:nvGrpSpPr>
          <p:cNvPr id="75" name="Group 115"/>
          <p:cNvGrpSpPr>
            <a:grpSpLocks/>
          </p:cNvGrpSpPr>
          <p:nvPr/>
        </p:nvGrpSpPr>
        <p:grpSpPr bwMode="auto">
          <a:xfrm>
            <a:off x="5363767" y="2235568"/>
            <a:ext cx="525065" cy="209550"/>
            <a:chOff x="3762" y="1984"/>
            <a:chExt cx="451" cy="150"/>
          </a:xfrm>
        </p:grpSpPr>
        <p:sp>
          <p:nvSpPr>
            <p:cNvPr id="76" name="Rectangle 116"/>
            <p:cNvSpPr>
              <a:spLocks noChangeArrowheads="1"/>
            </p:cNvSpPr>
            <p:nvPr/>
          </p:nvSpPr>
          <p:spPr bwMode="auto">
            <a:xfrm>
              <a:off x="3762" y="1984"/>
              <a:ext cx="451" cy="15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de-DE" altLang="de-DE" sz="1800"/>
            </a:p>
          </p:txBody>
        </p:sp>
        <p:sp>
          <p:nvSpPr>
            <p:cNvPr id="77" name="Rectangle 117"/>
            <p:cNvSpPr>
              <a:spLocks noChangeArrowheads="1"/>
            </p:cNvSpPr>
            <p:nvPr/>
          </p:nvSpPr>
          <p:spPr bwMode="auto">
            <a:xfrm>
              <a:off x="3817" y="2060"/>
              <a:ext cx="30" cy="64"/>
            </a:xfrm>
            <a:prstGeom prst="rect">
              <a:avLst/>
            </a:prstGeom>
            <a:solidFill>
              <a:srgbClr val="713994"/>
            </a:solidFill>
            <a:ln w="4763">
              <a:solidFill>
                <a:srgbClr val="8CC63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de-DE" altLang="de-DE" sz="1800"/>
            </a:p>
          </p:txBody>
        </p:sp>
        <p:sp>
          <p:nvSpPr>
            <p:cNvPr id="78" name="Rectangle 118"/>
            <p:cNvSpPr>
              <a:spLocks noChangeArrowheads="1"/>
            </p:cNvSpPr>
            <p:nvPr/>
          </p:nvSpPr>
          <p:spPr bwMode="auto">
            <a:xfrm>
              <a:off x="3893" y="2081"/>
              <a:ext cx="34" cy="43"/>
            </a:xfrm>
            <a:prstGeom prst="rect">
              <a:avLst/>
            </a:prstGeom>
            <a:solidFill>
              <a:srgbClr val="713994"/>
            </a:solidFill>
            <a:ln w="4763">
              <a:solidFill>
                <a:srgbClr val="8CC63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de-DE" altLang="de-DE" sz="1800"/>
            </a:p>
          </p:txBody>
        </p:sp>
        <p:sp>
          <p:nvSpPr>
            <p:cNvPr id="79" name="Rectangle 119"/>
            <p:cNvSpPr>
              <a:spLocks noChangeArrowheads="1"/>
            </p:cNvSpPr>
            <p:nvPr/>
          </p:nvSpPr>
          <p:spPr bwMode="auto">
            <a:xfrm>
              <a:off x="3972" y="2037"/>
              <a:ext cx="31" cy="87"/>
            </a:xfrm>
            <a:prstGeom prst="rect">
              <a:avLst/>
            </a:prstGeom>
            <a:solidFill>
              <a:srgbClr val="713994"/>
            </a:solidFill>
            <a:ln w="4763">
              <a:solidFill>
                <a:srgbClr val="8CC63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de-DE" altLang="de-DE" sz="1800"/>
            </a:p>
          </p:txBody>
        </p:sp>
        <p:sp>
          <p:nvSpPr>
            <p:cNvPr id="80" name="Rectangle 120"/>
            <p:cNvSpPr>
              <a:spLocks noChangeArrowheads="1"/>
            </p:cNvSpPr>
            <p:nvPr/>
          </p:nvSpPr>
          <p:spPr bwMode="auto">
            <a:xfrm>
              <a:off x="4048" y="2016"/>
              <a:ext cx="34" cy="108"/>
            </a:xfrm>
            <a:prstGeom prst="rect">
              <a:avLst/>
            </a:prstGeom>
            <a:solidFill>
              <a:srgbClr val="713994"/>
            </a:solidFill>
            <a:ln w="4763">
              <a:solidFill>
                <a:srgbClr val="8CC63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de-DE" altLang="de-DE" sz="1800"/>
            </a:p>
          </p:txBody>
        </p:sp>
        <p:sp>
          <p:nvSpPr>
            <p:cNvPr id="81" name="Rectangle 121"/>
            <p:cNvSpPr>
              <a:spLocks noChangeArrowheads="1"/>
            </p:cNvSpPr>
            <p:nvPr/>
          </p:nvSpPr>
          <p:spPr bwMode="auto">
            <a:xfrm>
              <a:off x="4127" y="2102"/>
              <a:ext cx="31" cy="22"/>
            </a:xfrm>
            <a:prstGeom prst="rect">
              <a:avLst/>
            </a:prstGeom>
            <a:solidFill>
              <a:srgbClr val="713994"/>
            </a:solidFill>
            <a:ln w="4763">
              <a:solidFill>
                <a:srgbClr val="8CC63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de-DE" altLang="de-DE" sz="1800"/>
            </a:p>
          </p:txBody>
        </p:sp>
        <p:sp>
          <p:nvSpPr>
            <p:cNvPr id="82" name="Rectangle 122"/>
            <p:cNvSpPr>
              <a:spLocks noChangeArrowheads="1"/>
            </p:cNvSpPr>
            <p:nvPr/>
          </p:nvSpPr>
          <p:spPr bwMode="auto">
            <a:xfrm>
              <a:off x="3762" y="1984"/>
              <a:ext cx="451" cy="150"/>
            </a:xfrm>
            <a:prstGeom prst="rect">
              <a:avLst/>
            </a:prstGeom>
            <a:noFill/>
            <a:ln w="0">
              <a:solidFill>
                <a:srgbClr val="71399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de-DE" altLang="de-DE" sz="1800"/>
            </a:p>
          </p:txBody>
        </p:sp>
      </p:grpSp>
      <p:grpSp>
        <p:nvGrpSpPr>
          <p:cNvPr id="83" name="Group 123"/>
          <p:cNvGrpSpPr>
            <a:grpSpLocks/>
          </p:cNvGrpSpPr>
          <p:nvPr/>
        </p:nvGrpSpPr>
        <p:grpSpPr bwMode="auto">
          <a:xfrm>
            <a:off x="5363766" y="3425002"/>
            <a:ext cx="523875" cy="217885"/>
            <a:chOff x="3765" y="2166"/>
            <a:chExt cx="454" cy="150"/>
          </a:xfrm>
        </p:grpSpPr>
        <p:sp>
          <p:nvSpPr>
            <p:cNvPr id="84" name="Rectangle 124"/>
            <p:cNvSpPr>
              <a:spLocks noChangeArrowheads="1"/>
            </p:cNvSpPr>
            <p:nvPr/>
          </p:nvSpPr>
          <p:spPr bwMode="auto">
            <a:xfrm>
              <a:off x="3765" y="2166"/>
              <a:ext cx="454" cy="15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de-DE" altLang="de-DE" sz="1800"/>
            </a:p>
          </p:txBody>
        </p:sp>
        <p:sp>
          <p:nvSpPr>
            <p:cNvPr id="85" name="Rectangle 125"/>
            <p:cNvSpPr>
              <a:spLocks noChangeArrowheads="1"/>
            </p:cNvSpPr>
            <p:nvPr/>
          </p:nvSpPr>
          <p:spPr bwMode="auto">
            <a:xfrm>
              <a:off x="3820" y="2262"/>
              <a:ext cx="34" cy="44"/>
            </a:xfrm>
            <a:prstGeom prst="rect">
              <a:avLst/>
            </a:prstGeom>
            <a:solidFill>
              <a:srgbClr val="713994"/>
            </a:solidFill>
            <a:ln w="4763">
              <a:solidFill>
                <a:srgbClr val="8CC63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de-DE" altLang="de-DE" sz="1800"/>
            </a:p>
          </p:txBody>
        </p:sp>
        <p:sp>
          <p:nvSpPr>
            <p:cNvPr id="86" name="Rectangle 126"/>
            <p:cNvSpPr>
              <a:spLocks noChangeArrowheads="1"/>
            </p:cNvSpPr>
            <p:nvPr/>
          </p:nvSpPr>
          <p:spPr bwMode="auto">
            <a:xfrm>
              <a:off x="3899" y="2197"/>
              <a:ext cx="31" cy="109"/>
            </a:xfrm>
            <a:prstGeom prst="rect">
              <a:avLst/>
            </a:prstGeom>
            <a:solidFill>
              <a:srgbClr val="713994"/>
            </a:solidFill>
            <a:ln w="4763">
              <a:solidFill>
                <a:srgbClr val="8CC63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de-DE" altLang="de-DE" sz="1800"/>
            </a:p>
          </p:txBody>
        </p:sp>
        <p:sp>
          <p:nvSpPr>
            <p:cNvPr id="87" name="Rectangle 127"/>
            <p:cNvSpPr>
              <a:spLocks noChangeArrowheads="1"/>
            </p:cNvSpPr>
            <p:nvPr/>
          </p:nvSpPr>
          <p:spPr bwMode="auto">
            <a:xfrm>
              <a:off x="3975" y="2241"/>
              <a:ext cx="34" cy="65"/>
            </a:xfrm>
            <a:prstGeom prst="rect">
              <a:avLst/>
            </a:prstGeom>
            <a:solidFill>
              <a:srgbClr val="713994"/>
            </a:solidFill>
            <a:ln w="4763">
              <a:solidFill>
                <a:srgbClr val="8CC63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de-DE" altLang="de-DE" sz="1800"/>
            </a:p>
          </p:txBody>
        </p:sp>
        <p:sp>
          <p:nvSpPr>
            <p:cNvPr id="88" name="Rectangle 128"/>
            <p:cNvSpPr>
              <a:spLocks noChangeArrowheads="1"/>
            </p:cNvSpPr>
            <p:nvPr/>
          </p:nvSpPr>
          <p:spPr bwMode="auto">
            <a:xfrm>
              <a:off x="4054" y="2262"/>
              <a:ext cx="31" cy="44"/>
            </a:xfrm>
            <a:prstGeom prst="rect">
              <a:avLst/>
            </a:prstGeom>
            <a:solidFill>
              <a:srgbClr val="713994"/>
            </a:solidFill>
            <a:ln w="4763">
              <a:solidFill>
                <a:srgbClr val="8CC63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de-DE" altLang="de-DE" sz="1800"/>
            </a:p>
          </p:txBody>
        </p:sp>
        <p:sp>
          <p:nvSpPr>
            <p:cNvPr id="89" name="Rectangle 129"/>
            <p:cNvSpPr>
              <a:spLocks noChangeArrowheads="1"/>
            </p:cNvSpPr>
            <p:nvPr/>
          </p:nvSpPr>
          <p:spPr bwMode="auto">
            <a:xfrm>
              <a:off x="4130" y="2284"/>
              <a:ext cx="34" cy="22"/>
            </a:xfrm>
            <a:prstGeom prst="rect">
              <a:avLst/>
            </a:prstGeom>
            <a:solidFill>
              <a:srgbClr val="713994"/>
            </a:solidFill>
            <a:ln w="4763">
              <a:solidFill>
                <a:srgbClr val="8CC63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de-DE" altLang="de-DE" sz="1800"/>
            </a:p>
          </p:txBody>
        </p:sp>
        <p:sp>
          <p:nvSpPr>
            <p:cNvPr id="90" name="Rectangle 130"/>
            <p:cNvSpPr>
              <a:spLocks noChangeArrowheads="1"/>
            </p:cNvSpPr>
            <p:nvPr/>
          </p:nvSpPr>
          <p:spPr bwMode="auto">
            <a:xfrm>
              <a:off x="3765" y="2166"/>
              <a:ext cx="454" cy="150"/>
            </a:xfrm>
            <a:prstGeom prst="rect">
              <a:avLst/>
            </a:prstGeom>
            <a:noFill/>
            <a:ln w="0">
              <a:solidFill>
                <a:srgbClr val="71399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de-DE" altLang="de-DE" sz="1800"/>
            </a:p>
          </p:txBody>
        </p:sp>
      </p:grpSp>
      <p:grpSp>
        <p:nvGrpSpPr>
          <p:cNvPr id="91" name="Group 131"/>
          <p:cNvGrpSpPr>
            <a:grpSpLocks/>
          </p:cNvGrpSpPr>
          <p:nvPr/>
        </p:nvGrpSpPr>
        <p:grpSpPr bwMode="auto">
          <a:xfrm>
            <a:off x="5363767" y="5119262"/>
            <a:ext cx="526256" cy="215503"/>
            <a:chOff x="3765" y="2374"/>
            <a:chExt cx="442" cy="137"/>
          </a:xfrm>
        </p:grpSpPr>
        <p:sp>
          <p:nvSpPr>
            <p:cNvPr id="92" name="Rectangle 132"/>
            <p:cNvSpPr>
              <a:spLocks noChangeArrowheads="1"/>
            </p:cNvSpPr>
            <p:nvPr/>
          </p:nvSpPr>
          <p:spPr bwMode="auto">
            <a:xfrm>
              <a:off x="3765" y="2374"/>
              <a:ext cx="442" cy="137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de-DE" altLang="de-DE" sz="1800"/>
            </a:p>
          </p:txBody>
        </p:sp>
        <p:sp>
          <p:nvSpPr>
            <p:cNvPr id="93" name="Rectangle 133"/>
            <p:cNvSpPr>
              <a:spLocks noChangeArrowheads="1"/>
            </p:cNvSpPr>
            <p:nvPr/>
          </p:nvSpPr>
          <p:spPr bwMode="auto">
            <a:xfrm>
              <a:off x="3820" y="2481"/>
              <a:ext cx="34" cy="20"/>
            </a:xfrm>
            <a:prstGeom prst="rect">
              <a:avLst/>
            </a:prstGeom>
            <a:solidFill>
              <a:srgbClr val="713994"/>
            </a:solidFill>
            <a:ln w="4763">
              <a:solidFill>
                <a:srgbClr val="8CC63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de-DE" altLang="de-DE" sz="1800"/>
            </a:p>
          </p:txBody>
        </p:sp>
        <p:sp>
          <p:nvSpPr>
            <p:cNvPr id="94" name="Rectangle 134"/>
            <p:cNvSpPr>
              <a:spLocks noChangeArrowheads="1"/>
            </p:cNvSpPr>
            <p:nvPr/>
          </p:nvSpPr>
          <p:spPr bwMode="auto">
            <a:xfrm>
              <a:off x="3896" y="2403"/>
              <a:ext cx="34" cy="98"/>
            </a:xfrm>
            <a:prstGeom prst="rect">
              <a:avLst/>
            </a:prstGeom>
            <a:solidFill>
              <a:srgbClr val="713994"/>
            </a:solidFill>
            <a:ln w="4763">
              <a:solidFill>
                <a:srgbClr val="8CC63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de-DE" altLang="de-DE" sz="1800"/>
            </a:p>
          </p:txBody>
        </p:sp>
        <p:sp>
          <p:nvSpPr>
            <p:cNvPr id="95" name="Rectangle 135"/>
            <p:cNvSpPr>
              <a:spLocks noChangeArrowheads="1"/>
            </p:cNvSpPr>
            <p:nvPr/>
          </p:nvSpPr>
          <p:spPr bwMode="auto">
            <a:xfrm>
              <a:off x="3972" y="2423"/>
              <a:ext cx="31" cy="78"/>
            </a:xfrm>
            <a:prstGeom prst="rect">
              <a:avLst/>
            </a:prstGeom>
            <a:solidFill>
              <a:srgbClr val="713994"/>
            </a:solidFill>
            <a:ln w="4763">
              <a:solidFill>
                <a:srgbClr val="8CC63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de-DE" altLang="de-DE" sz="1800"/>
            </a:p>
          </p:txBody>
        </p:sp>
        <p:sp>
          <p:nvSpPr>
            <p:cNvPr id="96" name="Rectangle 136"/>
            <p:cNvSpPr>
              <a:spLocks noChangeArrowheads="1"/>
            </p:cNvSpPr>
            <p:nvPr/>
          </p:nvSpPr>
          <p:spPr bwMode="auto">
            <a:xfrm>
              <a:off x="4045" y="2442"/>
              <a:ext cx="34" cy="59"/>
            </a:xfrm>
            <a:prstGeom prst="rect">
              <a:avLst/>
            </a:prstGeom>
            <a:solidFill>
              <a:srgbClr val="713994"/>
            </a:solidFill>
            <a:ln w="4763">
              <a:solidFill>
                <a:srgbClr val="8CC63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de-DE" altLang="de-DE" sz="1800"/>
            </a:p>
          </p:txBody>
        </p:sp>
        <p:sp>
          <p:nvSpPr>
            <p:cNvPr id="97" name="Rectangle 137"/>
            <p:cNvSpPr>
              <a:spLocks noChangeArrowheads="1"/>
            </p:cNvSpPr>
            <p:nvPr/>
          </p:nvSpPr>
          <p:spPr bwMode="auto">
            <a:xfrm>
              <a:off x="4121" y="2462"/>
              <a:ext cx="34" cy="39"/>
            </a:xfrm>
            <a:prstGeom prst="rect">
              <a:avLst/>
            </a:prstGeom>
            <a:solidFill>
              <a:srgbClr val="713994"/>
            </a:solidFill>
            <a:ln w="4763">
              <a:solidFill>
                <a:srgbClr val="8CC63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de-DE" altLang="de-DE" sz="1800"/>
            </a:p>
          </p:txBody>
        </p:sp>
        <p:sp>
          <p:nvSpPr>
            <p:cNvPr id="98" name="Rectangle 138"/>
            <p:cNvSpPr>
              <a:spLocks noChangeArrowheads="1"/>
            </p:cNvSpPr>
            <p:nvPr/>
          </p:nvSpPr>
          <p:spPr bwMode="auto">
            <a:xfrm>
              <a:off x="3765" y="2374"/>
              <a:ext cx="442" cy="137"/>
            </a:xfrm>
            <a:prstGeom prst="rect">
              <a:avLst/>
            </a:prstGeom>
            <a:noFill/>
            <a:ln w="0">
              <a:solidFill>
                <a:srgbClr val="71399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de-DE" altLang="de-DE" sz="1800"/>
            </a:p>
          </p:txBody>
        </p:sp>
      </p:grpSp>
      <p:grpSp>
        <p:nvGrpSpPr>
          <p:cNvPr id="99" name="Group 139"/>
          <p:cNvGrpSpPr>
            <a:grpSpLocks/>
          </p:cNvGrpSpPr>
          <p:nvPr/>
        </p:nvGrpSpPr>
        <p:grpSpPr bwMode="auto">
          <a:xfrm>
            <a:off x="5363766" y="2466549"/>
            <a:ext cx="521494" cy="219075"/>
            <a:chOff x="3765" y="2569"/>
            <a:chExt cx="454" cy="150"/>
          </a:xfrm>
        </p:grpSpPr>
        <p:sp>
          <p:nvSpPr>
            <p:cNvPr id="100" name="Rectangle 140"/>
            <p:cNvSpPr>
              <a:spLocks noChangeArrowheads="1"/>
            </p:cNvSpPr>
            <p:nvPr/>
          </p:nvSpPr>
          <p:spPr bwMode="auto">
            <a:xfrm>
              <a:off x="3765" y="2569"/>
              <a:ext cx="454" cy="15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de-DE" altLang="de-DE" sz="1800"/>
            </a:p>
          </p:txBody>
        </p:sp>
        <p:sp>
          <p:nvSpPr>
            <p:cNvPr id="101" name="Rectangle 141"/>
            <p:cNvSpPr>
              <a:spLocks noChangeArrowheads="1"/>
            </p:cNvSpPr>
            <p:nvPr/>
          </p:nvSpPr>
          <p:spPr bwMode="auto">
            <a:xfrm>
              <a:off x="3820" y="2680"/>
              <a:ext cx="34" cy="29"/>
            </a:xfrm>
            <a:prstGeom prst="rect">
              <a:avLst/>
            </a:prstGeom>
            <a:solidFill>
              <a:srgbClr val="713994"/>
            </a:solidFill>
            <a:ln w="4763">
              <a:solidFill>
                <a:srgbClr val="8CC63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de-DE" altLang="de-DE" sz="1800"/>
            </a:p>
          </p:txBody>
        </p:sp>
        <p:sp>
          <p:nvSpPr>
            <p:cNvPr id="102" name="Rectangle 142"/>
            <p:cNvSpPr>
              <a:spLocks noChangeArrowheads="1"/>
            </p:cNvSpPr>
            <p:nvPr/>
          </p:nvSpPr>
          <p:spPr bwMode="auto">
            <a:xfrm>
              <a:off x="3899" y="2594"/>
              <a:ext cx="31" cy="115"/>
            </a:xfrm>
            <a:prstGeom prst="rect">
              <a:avLst/>
            </a:prstGeom>
            <a:solidFill>
              <a:srgbClr val="713994"/>
            </a:solidFill>
            <a:ln w="4763">
              <a:solidFill>
                <a:srgbClr val="8CC63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de-DE" altLang="de-DE" sz="1800"/>
            </a:p>
          </p:txBody>
        </p:sp>
        <p:sp>
          <p:nvSpPr>
            <p:cNvPr id="103" name="Rectangle 143"/>
            <p:cNvSpPr>
              <a:spLocks noChangeArrowheads="1"/>
            </p:cNvSpPr>
            <p:nvPr/>
          </p:nvSpPr>
          <p:spPr bwMode="auto">
            <a:xfrm>
              <a:off x="3975" y="2623"/>
              <a:ext cx="34" cy="86"/>
            </a:xfrm>
            <a:prstGeom prst="rect">
              <a:avLst/>
            </a:prstGeom>
            <a:solidFill>
              <a:srgbClr val="713994"/>
            </a:solidFill>
            <a:ln w="4763">
              <a:solidFill>
                <a:srgbClr val="8CC63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de-DE" altLang="de-DE" sz="1800"/>
            </a:p>
          </p:txBody>
        </p:sp>
        <p:sp>
          <p:nvSpPr>
            <p:cNvPr id="104" name="Rectangle 144"/>
            <p:cNvSpPr>
              <a:spLocks noChangeArrowheads="1"/>
            </p:cNvSpPr>
            <p:nvPr/>
          </p:nvSpPr>
          <p:spPr bwMode="auto">
            <a:xfrm>
              <a:off x="4054" y="2652"/>
              <a:ext cx="31" cy="57"/>
            </a:xfrm>
            <a:prstGeom prst="rect">
              <a:avLst/>
            </a:prstGeom>
            <a:solidFill>
              <a:srgbClr val="713994"/>
            </a:solidFill>
            <a:ln w="4763">
              <a:solidFill>
                <a:srgbClr val="8CC63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de-DE" altLang="de-DE" sz="1800"/>
            </a:p>
          </p:txBody>
        </p:sp>
        <p:sp>
          <p:nvSpPr>
            <p:cNvPr id="105" name="Rectangle 145"/>
            <p:cNvSpPr>
              <a:spLocks noChangeArrowheads="1"/>
            </p:cNvSpPr>
            <p:nvPr/>
          </p:nvSpPr>
          <p:spPr bwMode="auto">
            <a:xfrm>
              <a:off x="4130" y="2680"/>
              <a:ext cx="34" cy="29"/>
            </a:xfrm>
            <a:prstGeom prst="rect">
              <a:avLst/>
            </a:prstGeom>
            <a:solidFill>
              <a:srgbClr val="713994"/>
            </a:solidFill>
            <a:ln w="4763">
              <a:solidFill>
                <a:srgbClr val="8CC63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de-DE" altLang="de-DE" sz="1800"/>
            </a:p>
          </p:txBody>
        </p:sp>
        <p:sp>
          <p:nvSpPr>
            <p:cNvPr id="106" name="Rectangle 146"/>
            <p:cNvSpPr>
              <a:spLocks noChangeArrowheads="1"/>
            </p:cNvSpPr>
            <p:nvPr/>
          </p:nvSpPr>
          <p:spPr bwMode="auto">
            <a:xfrm>
              <a:off x="3765" y="2569"/>
              <a:ext cx="454" cy="150"/>
            </a:xfrm>
            <a:prstGeom prst="rect">
              <a:avLst/>
            </a:prstGeom>
            <a:noFill/>
            <a:ln w="0">
              <a:solidFill>
                <a:srgbClr val="71399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de-DE" altLang="de-DE" sz="1800"/>
            </a:p>
          </p:txBody>
        </p:sp>
      </p:grpSp>
      <p:grpSp>
        <p:nvGrpSpPr>
          <p:cNvPr id="107" name="Group 147"/>
          <p:cNvGrpSpPr>
            <a:grpSpLocks/>
          </p:cNvGrpSpPr>
          <p:nvPr/>
        </p:nvGrpSpPr>
        <p:grpSpPr bwMode="auto">
          <a:xfrm>
            <a:off x="5363766" y="3910778"/>
            <a:ext cx="527447" cy="222647"/>
            <a:chOff x="3765" y="2765"/>
            <a:chExt cx="448" cy="136"/>
          </a:xfrm>
        </p:grpSpPr>
        <p:sp>
          <p:nvSpPr>
            <p:cNvPr id="108" name="Rectangle 148"/>
            <p:cNvSpPr>
              <a:spLocks noChangeArrowheads="1"/>
            </p:cNvSpPr>
            <p:nvPr/>
          </p:nvSpPr>
          <p:spPr bwMode="auto">
            <a:xfrm>
              <a:off x="3765" y="2765"/>
              <a:ext cx="448" cy="136"/>
            </a:xfrm>
            <a:prstGeom prst="rect">
              <a:avLst/>
            </a:prstGeom>
            <a:noFill/>
            <a:ln w="0">
              <a:solidFill>
                <a:srgbClr val="8CC63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713994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de-DE" altLang="de-DE" sz="1800"/>
            </a:p>
          </p:txBody>
        </p:sp>
        <p:sp>
          <p:nvSpPr>
            <p:cNvPr id="109" name="Rectangle 149"/>
            <p:cNvSpPr>
              <a:spLocks noChangeArrowheads="1"/>
            </p:cNvSpPr>
            <p:nvPr/>
          </p:nvSpPr>
          <p:spPr bwMode="auto">
            <a:xfrm>
              <a:off x="3820" y="2788"/>
              <a:ext cx="31" cy="103"/>
            </a:xfrm>
            <a:prstGeom prst="rect">
              <a:avLst/>
            </a:prstGeom>
            <a:solidFill>
              <a:srgbClr val="713994"/>
            </a:solidFill>
            <a:ln w="4826">
              <a:solidFill>
                <a:srgbClr val="8CC63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de-DE" altLang="de-DE" sz="1800"/>
            </a:p>
          </p:txBody>
        </p:sp>
        <p:sp>
          <p:nvSpPr>
            <p:cNvPr id="110" name="Rectangle 150"/>
            <p:cNvSpPr>
              <a:spLocks noChangeArrowheads="1"/>
            </p:cNvSpPr>
            <p:nvPr/>
          </p:nvSpPr>
          <p:spPr bwMode="auto">
            <a:xfrm>
              <a:off x="3896" y="2865"/>
              <a:ext cx="31" cy="26"/>
            </a:xfrm>
            <a:prstGeom prst="rect">
              <a:avLst/>
            </a:prstGeom>
            <a:solidFill>
              <a:srgbClr val="713994"/>
            </a:solidFill>
            <a:ln w="4763">
              <a:solidFill>
                <a:srgbClr val="8CC63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de-DE" altLang="de-DE" sz="1800"/>
            </a:p>
          </p:txBody>
        </p:sp>
        <p:sp>
          <p:nvSpPr>
            <p:cNvPr id="111" name="Rectangle 151"/>
            <p:cNvSpPr>
              <a:spLocks noChangeArrowheads="1"/>
            </p:cNvSpPr>
            <p:nvPr/>
          </p:nvSpPr>
          <p:spPr bwMode="auto">
            <a:xfrm>
              <a:off x="3972" y="2839"/>
              <a:ext cx="34" cy="52"/>
            </a:xfrm>
            <a:prstGeom prst="rect">
              <a:avLst/>
            </a:prstGeom>
            <a:solidFill>
              <a:srgbClr val="713994"/>
            </a:solidFill>
            <a:ln w="4763">
              <a:solidFill>
                <a:srgbClr val="8CC63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de-DE" altLang="de-DE" sz="1800"/>
            </a:p>
          </p:txBody>
        </p:sp>
        <p:sp>
          <p:nvSpPr>
            <p:cNvPr id="112" name="Rectangle 152"/>
            <p:cNvSpPr>
              <a:spLocks noChangeArrowheads="1"/>
            </p:cNvSpPr>
            <p:nvPr/>
          </p:nvSpPr>
          <p:spPr bwMode="auto">
            <a:xfrm>
              <a:off x="4051" y="2814"/>
              <a:ext cx="31" cy="77"/>
            </a:xfrm>
            <a:prstGeom prst="rect">
              <a:avLst/>
            </a:prstGeom>
            <a:solidFill>
              <a:srgbClr val="713994"/>
            </a:solidFill>
            <a:ln w="4763">
              <a:solidFill>
                <a:srgbClr val="8CC63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de-DE" altLang="de-DE" sz="1800"/>
            </a:p>
          </p:txBody>
        </p:sp>
        <p:sp>
          <p:nvSpPr>
            <p:cNvPr id="113" name="Rectangle 153"/>
            <p:cNvSpPr>
              <a:spLocks noChangeArrowheads="1"/>
            </p:cNvSpPr>
            <p:nvPr/>
          </p:nvSpPr>
          <p:spPr bwMode="auto">
            <a:xfrm>
              <a:off x="4127" y="2865"/>
              <a:ext cx="31" cy="26"/>
            </a:xfrm>
            <a:prstGeom prst="rect">
              <a:avLst/>
            </a:prstGeom>
            <a:solidFill>
              <a:srgbClr val="713994"/>
            </a:solidFill>
            <a:ln w="4763">
              <a:solidFill>
                <a:srgbClr val="8CC63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de-DE" altLang="de-DE" sz="1800"/>
            </a:p>
          </p:txBody>
        </p:sp>
        <p:sp>
          <p:nvSpPr>
            <p:cNvPr id="114" name="Rectangle 154"/>
            <p:cNvSpPr>
              <a:spLocks noChangeArrowheads="1"/>
            </p:cNvSpPr>
            <p:nvPr/>
          </p:nvSpPr>
          <p:spPr bwMode="auto">
            <a:xfrm>
              <a:off x="3765" y="2765"/>
              <a:ext cx="448" cy="136"/>
            </a:xfrm>
            <a:prstGeom prst="rect">
              <a:avLst/>
            </a:prstGeom>
            <a:noFill/>
            <a:ln w="0">
              <a:solidFill>
                <a:srgbClr val="71399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de-DE" altLang="de-DE" sz="1800"/>
            </a:p>
          </p:txBody>
        </p:sp>
      </p:grpSp>
      <p:grpSp>
        <p:nvGrpSpPr>
          <p:cNvPr id="115" name="Group 155"/>
          <p:cNvGrpSpPr>
            <a:grpSpLocks/>
          </p:cNvGrpSpPr>
          <p:nvPr/>
        </p:nvGrpSpPr>
        <p:grpSpPr bwMode="auto">
          <a:xfrm>
            <a:off x="5363766" y="5357387"/>
            <a:ext cx="527447" cy="226219"/>
            <a:chOff x="3765" y="2959"/>
            <a:chExt cx="448" cy="151"/>
          </a:xfrm>
        </p:grpSpPr>
        <p:sp>
          <p:nvSpPr>
            <p:cNvPr id="116" name="Rectangle 156"/>
            <p:cNvSpPr>
              <a:spLocks noChangeArrowheads="1"/>
            </p:cNvSpPr>
            <p:nvPr/>
          </p:nvSpPr>
          <p:spPr bwMode="auto">
            <a:xfrm>
              <a:off x="3765" y="2959"/>
              <a:ext cx="448" cy="151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de-DE" altLang="de-DE" sz="1800"/>
            </a:p>
          </p:txBody>
        </p:sp>
        <p:sp>
          <p:nvSpPr>
            <p:cNvPr id="117" name="Rectangle 157"/>
            <p:cNvSpPr>
              <a:spLocks noChangeArrowheads="1"/>
            </p:cNvSpPr>
            <p:nvPr/>
          </p:nvSpPr>
          <p:spPr bwMode="auto">
            <a:xfrm>
              <a:off x="3820" y="3013"/>
              <a:ext cx="31" cy="86"/>
            </a:xfrm>
            <a:prstGeom prst="rect">
              <a:avLst/>
            </a:prstGeom>
            <a:solidFill>
              <a:srgbClr val="713994"/>
            </a:solidFill>
            <a:ln w="4763">
              <a:solidFill>
                <a:srgbClr val="8CC63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de-DE" altLang="de-DE" sz="1800"/>
            </a:p>
          </p:txBody>
        </p:sp>
        <p:sp>
          <p:nvSpPr>
            <p:cNvPr id="118" name="Rectangle 158"/>
            <p:cNvSpPr>
              <a:spLocks noChangeArrowheads="1"/>
            </p:cNvSpPr>
            <p:nvPr/>
          </p:nvSpPr>
          <p:spPr bwMode="auto">
            <a:xfrm>
              <a:off x="3896" y="3071"/>
              <a:ext cx="31" cy="28"/>
            </a:xfrm>
            <a:prstGeom prst="rect">
              <a:avLst/>
            </a:prstGeom>
            <a:solidFill>
              <a:srgbClr val="713994"/>
            </a:solidFill>
            <a:ln w="4763">
              <a:solidFill>
                <a:srgbClr val="8CC63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de-DE" altLang="de-DE" sz="1800"/>
            </a:p>
          </p:txBody>
        </p:sp>
        <p:sp>
          <p:nvSpPr>
            <p:cNvPr id="119" name="Rectangle 159"/>
            <p:cNvSpPr>
              <a:spLocks noChangeArrowheads="1"/>
            </p:cNvSpPr>
            <p:nvPr/>
          </p:nvSpPr>
          <p:spPr bwMode="auto">
            <a:xfrm>
              <a:off x="3972" y="3042"/>
              <a:ext cx="34" cy="57"/>
            </a:xfrm>
            <a:prstGeom prst="rect">
              <a:avLst/>
            </a:prstGeom>
            <a:solidFill>
              <a:srgbClr val="713994"/>
            </a:solidFill>
            <a:ln w="4763">
              <a:solidFill>
                <a:srgbClr val="8CC63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de-DE" altLang="de-DE" sz="1800"/>
            </a:p>
          </p:txBody>
        </p:sp>
        <p:sp>
          <p:nvSpPr>
            <p:cNvPr id="120" name="Rectangle 160"/>
            <p:cNvSpPr>
              <a:spLocks noChangeArrowheads="1"/>
            </p:cNvSpPr>
            <p:nvPr/>
          </p:nvSpPr>
          <p:spPr bwMode="auto">
            <a:xfrm>
              <a:off x="4051" y="2984"/>
              <a:ext cx="31" cy="115"/>
            </a:xfrm>
            <a:prstGeom prst="rect">
              <a:avLst/>
            </a:prstGeom>
            <a:solidFill>
              <a:srgbClr val="713994"/>
            </a:solidFill>
            <a:ln w="4763">
              <a:solidFill>
                <a:srgbClr val="8CC63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de-DE" altLang="de-DE" sz="1800"/>
            </a:p>
          </p:txBody>
        </p:sp>
        <p:sp>
          <p:nvSpPr>
            <p:cNvPr id="121" name="Rectangle 161"/>
            <p:cNvSpPr>
              <a:spLocks noChangeArrowheads="1"/>
            </p:cNvSpPr>
            <p:nvPr/>
          </p:nvSpPr>
          <p:spPr bwMode="auto">
            <a:xfrm>
              <a:off x="4127" y="3071"/>
              <a:ext cx="31" cy="28"/>
            </a:xfrm>
            <a:prstGeom prst="rect">
              <a:avLst/>
            </a:prstGeom>
            <a:solidFill>
              <a:srgbClr val="713994"/>
            </a:solidFill>
            <a:ln w="4763">
              <a:solidFill>
                <a:srgbClr val="8CC63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de-DE" altLang="de-DE" sz="1800"/>
            </a:p>
          </p:txBody>
        </p:sp>
        <p:sp>
          <p:nvSpPr>
            <p:cNvPr id="122" name="Rectangle 162"/>
            <p:cNvSpPr>
              <a:spLocks noChangeArrowheads="1"/>
            </p:cNvSpPr>
            <p:nvPr/>
          </p:nvSpPr>
          <p:spPr bwMode="auto">
            <a:xfrm>
              <a:off x="3765" y="2959"/>
              <a:ext cx="448" cy="151"/>
            </a:xfrm>
            <a:prstGeom prst="rect">
              <a:avLst/>
            </a:prstGeom>
            <a:noFill/>
            <a:ln w="0">
              <a:solidFill>
                <a:srgbClr val="71399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de-DE" altLang="de-DE" sz="1800"/>
            </a:p>
          </p:txBody>
        </p:sp>
      </p:grpSp>
      <p:grpSp>
        <p:nvGrpSpPr>
          <p:cNvPr id="123" name="Group 163"/>
          <p:cNvGrpSpPr>
            <a:grpSpLocks/>
          </p:cNvGrpSpPr>
          <p:nvPr/>
        </p:nvGrpSpPr>
        <p:grpSpPr bwMode="auto">
          <a:xfrm>
            <a:off x="5363766" y="4871612"/>
            <a:ext cx="527447" cy="226219"/>
            <a:chOff x="3765" y="3154"/>
            <a:chExt cx="448" cy="152"/>
          </a:xfrm>
        </p:grpSpPr>
        <p:sp>
          <p:nvSpPr>
            <p:cNvPr id="124" name="Rectangle 164"/>
            <p:cNvSpPr>
              <a:spLocks noChangeArrowheads="1"/>
            </p:cNvSpPr>
            <p:nvPr/>
          </p:nvSpPr>
          <p:spPr bwMode="auto">
            <a:xfrm>
              <a:off x="3765" y="3154"/>
              <a:ext cx="448" cy="152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de-DE" altLang="de-DE" sz="1800"/>
            </a:p>
          </p:txBody>
        </p:sp>
        <p:sp>
          <p:nvSpPr>
            <p:cNvPr id="125" name="Rectangle 165"/>
            <p:cNvSpPr>
              <a:spLocks noChangeArrowheads="1"/>
            </p:cNvSpPr>
            <p:nvPr/>
          </p:nvSpPr>
          <p:spPr bwMode="auto">
            <a:xfrm>
              <a:off x="3820" y="3252"/>
              <a:ext cx="31" cy="43"/>
            </a:xfrm>
            <a:prstGeom prst="rect">
              <a:avLst/>
            </a:prstGeom>
            <a:solidFill>
              <a:srgbClr val="713994"/>
            </a:solidFill>
            <a:ln w="4763">
              <a:solidFill>
                <a:srgbClr val="8CC63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de-DE" altLang="de-DE" sz="1800"/>
            </a:p>
          </p:txBody>
        </p:sp>
        <p:sp>
          <p:nvSpPr>
            <p:cNvPr id="126" name="Rectangle 166"/>
            <p:cNvSpPr>
              <a:spLocks noChangeArrowheads="1"/>
            </p:cNvSpPr>
            <p:nvPr/>
          </p:nvSpPr>
          <p:spPr bwMode="auto">
            <a:xfrm>
              <a:off x="3896" y="3230"/>
              <a:ext cx="31" cy="65"/>
            </a:xfrm>
            <a:prstGeom prst="rect">
              <a:avLst/>
            </a:prstGeom>
            <a:solidFill>
              <a:srgbClr val="713994"/>
            </a:solidFill>
            <a:ln w="4763">
              <a:solidFill>
                <a:srgbClr val="8CC63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de-DE" altLang="de-DE" sz="1800"/>
            </a:p>
          </p:txBody>
        </p:sp>
        <p:sp>
          <p:nvSpPr>
            <p:cNvPr id="127" name="Rectangle 167"/>
            <p:cNvSpPr>
              <a:spLocks noChangeArrowheads="1"/>
            </p:cNvSpPr>
            <p:nvPr/>
          </p:nvSpPr>
          <p:spPr bwMode="auto">
            <a:xfrm>
              <a:off x="3972" y="3208"/>
              <a:ext cx="34" cy="87"/>
            </a:xfrm>
            <a:prstGeom prst="rect">
              <a:avLst/>
            </a:prstGeom>
            <a:solidFill>
              <a:srgbClr val="713994"/>
            </a:solidFill>
            <a:ln w="4763">
              <a:solidFill>
                <a:srgbClr val="8CC63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de-DE" altLang="de-DE" sz="1800"/>
            </a:p>
          </p:txBody>
        </p:sp>
        <p:sp>
          <p:nvSpPr>
            <p:cNvPr id="128" name="Rectangle 168"/>
            <p:cNvSpPr>
              <a:spLocks noChangeArrowheads="1"/>
            </p:cNvSpPr>
            <p:nvPr/>
          </p:nvSpPr>
          <p:spPr bwMode="auto">
            <a:xfrm>
              <a:off x="4051" y="3274"/>
              <a:ext cx="31" cy="21"/>
            </a:xfrm>
            <a:prstGeom prst="rect">
              <a:avLst/>
            </a:prstGeom>
            <a:solidFill>
              <a:srgbClr val="713994"/>
            </a:solidFill>
            <a:ln w="4763">
              <a:solidFill>
                <a:srgbClr val="8CC63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de-DE" altLang="de-DE" sz="1800"/>
            </a:p>
          </p:txBody>
        </p:sp>
        <p:sp>
          <p:nvSpPr>
            <p:cNvPr id="129" name="Rectangle 169"/>
            <p:cNvSpPr>
              <a:spLocks noChangeArrowheads="1"/>
            </p:cNvSpPr>
            <p:nvPr/>
          </p:nvSpPr>
          <p:spPr bwMode="auto">
            <a:xfrm>
              <a:off x="4127" y="3187"/>
              <a:ext cx="31" cy="108"/>
            </a:xfrm>
            <a:prstGeom prst="rect">
              <a:avLst/>
            </a:prstGeom>
            <a:solidFill>
              <a:srgbClr val="713994"/>
            </a:solidFill>
            <a:ln w="4763">
              <a:solidFill>
                <a:srgbClr val="8CC63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de-DE" altLang="de-DE" sz="1800"/>
            </a:p>
          </p:txBody>
        </p:sp>
        <p:sp>
          <p:nvSpPr>
            <p:cNvPr id="130" name="Rectangle 170"/>
            <p:cNvSpPr>
              <a:spLocks noChangeArrowheads="1"/>
            </p:cNvSpPr>
            <p:nvPr/>
          </p:nvSpPr>
          <p:spPr bwMode="auto">
            <a:xfrm>
              <a:off x="3765" y="3154"/>
              <a:ext cx="448" cy="152"/>
            </a:xfrm>
            <a:prstGeom prst="rect">
              <a:avLst/>
            </a:prstGeom>
            <a:noFill/>
            <a:ln w="0">
              <a:solidFill>
                <a:srgbClr val="71399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de-DE" altLang="de-DE" sz="1800"/>
            </a:p>
          </p:txBody>
        </p:sp>
      </p:grpSp>
      <p:grpSp>
        <p:nvGrpSpPr>
          <p:cNvPr id="131" name="Group 171"/>
          <p:cNvGrpSpPr>
            <a:grpSpLocks/>
          </p:cNvGrpSpPr>
          <p:nvPr/>
        </p:nvGrpSpPr>
        <p:grpSpPr bwMode="auto">
          <a:xfrm>
            <a:off x="5363767" y="4634677"/>
            <a:ext cx="525065" cy="215504"/>
            <a:chOff x="3765" y="3350"/>
            <a:chExt cx="445" cy="153"/>
          </a:xfrm>
        </p:grpSpPr>
        <p:sp>
          <p:nvSpPr>
            <p:cNvPr id="132" name="Rectangle 172"/>
            <p:cNvSpPr>
              <a:spLocks noChangeArrowheads="1"/>
            </p:cNvSpPr>
            <p:nvPr/>
          </p:nvSpPr>
          <p:spPr bwMode="auto">
            <a:xfrm>
              <a:off x="3765" y="3350"/>
              <a:ext cx="445" cy="153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de-DE" altLang="de-DE" sz="1800"/>
            </a:p>
          </p:txBody>
        </p:sp>
        <p:sp>
          <p:nvSpPr>
            <p:cNvPr id="133" name="Rectangle 173"/>
            <p:cNvSpPr>
              <a:spLocks noChangeArrowheads="1"/>
            </p:cNvSpPr>
            <p:nvPr/>
          </p:nvSpPr>
          <p:spPr bwMode="auto">
            <a:xfrm>
              <a:off x="3820" y="3470"/>
              <a:ext cx="31" cy="22"/>
            </a:xfrm>
            <a:prstGeom prst="rect">
              <a:avLst/>
            </a:prstGeom>
            <a:solidFill>
              <a:srgbClr val="713994"/>
            </a:solidFill>
            <a:ln w="4763">
              <a:solidFill>
                <a:srgbClr val="8CC63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de-DE" altLang="de-DE" sz="1800"/>
            </a:p>
          </p:txBody>
        </p:sp>
        <p:sp>
          <p:nvSpPr>
            <p:cNvPr id="134" name="Rectangle 174"/>
            <p:cNvSpPr>
              <a:spLocks noChangeArrowheads="1"/>
            </p:cNvSpPr>
            <p:nvPr/>
          </p:nvSpPr>
          <p:spPr bwMode="auto">
            <a:xfrm>
              <a:off x="3896" y="3404"/>
              <a:ext cx="31" cy="88"/>
            </a:xfrm>
            <a:prstGeom prst="rect">
              <a:avLst/>
            </a:prstGeom>
            <a:solidFill>
              <a:srgbClr val="713994"/>
            </a:solidFill>
            <a:ln w="4763">
              <a:solidFill>
                <a:srgbClr val="8CC63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de-DE" altLang="de-DE" sz="1800"/>
            </a:p>
          </p:txBody>
        </p:sp>
        <p:sp>
          <p:nvSpPr>
            <p:cNvPr id="135" name="Rectangle 175"/>
            <p:cNvSpPr>
              <a:spLocks noChangeArrowheads="1"/>
            </p:cNvSpPr>
            <p:nvPr/>
          </p:nvSpPr>
          <p:spPr bwMode="auto">
            <a:xfrm>
              <a:off x="3972" y="3449"/>
              <a:ext cx="31" cy="43"/>
            </a:xfrm>
            <a:prstGeom prst="rect">
              <a:avLst/>
            </a:prstGeom>
            <a:solidFill>
              <a:srgbClr val="713994"/>
            </a:solidFill>
            <a:ln w="4763">
              <a:solidFill>
                <a:srgbClr val="8CC63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de-DE" altLang="de-DE" sz="1800"/>
            </a:p>
          </p:txBody>
        </p:sp>
        <p:sp>
          <p:nvSpPr>
            <p:cNvPr id="136" name="Rectangle 176"/>
            <p:cNvSpPr>
              <a:spLocks noChangeArrowheads="1"/>
            </p:cNvSpPr>
            <p:nvPr/>
          </p:nvSpPr>
          <p:spPr bwMode="auto">
            <a:xfrm>
              <a:off x="4048" y="3427"/>
              <a:ext cx="31" cy="65"/>
            </a:xfrm>
            <a:prstGeom prst="rect">
              <a:avLst/>
            </a:prstGeom>
            <a:solidFill>
              <a:srgbClr val="713994"/>
            </a:solidFill>
            <a:ln w="4763">
              <a:solidFill>
                <a:srgbClr val="8CC63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de-DE" altLang="de-DE" sz="1800"/>
            </a:p>
          </p:txBody>
        </p:sp>
        <p:sp>
          <p:nvSpPr>
            <p:cNvPr id="137" name="Rectangle 177"/>
            <p:cNvSpPr>
              <a:spLocks noChangeArrowheads="1"/>
            </p:cNvSpPr>
            <p:nvPr/>
          </p:nvSpPr>
          <p:spPr bwMode="auto">
            <a:xfrm>
              <a:off x="4124" y="3383"/>
              <a:ext cx="31" cy="109"/>
            </a:xfrm>
            <a:prstGeom prst="rect">
              <a:avLst/>
            </a:prstGeom>
            <a:solidFill>
              <a:srgbClr val="713994"/>
            </a:solidFill>
            <a:ln w="4763">
              <a:solidFill>
                <a:srgbClr val="8CC63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de-DE" altLang="de-DE" sz="1800"/>
            </a:p>
          </p:txBody>
        </p:sp>
        <p:sp>
          <p:nvSpPr>
            <p:cNvPr id="138" name="Rectangle 178"/>
            <p:cNvSpPr>
              <a:spLocks noChangeArrowheads="1"/>
            </p:cNvSpPr>
            <p:nvPr/>
          </p:nvSpPr>
          <p:spPr bwMode="auto">
            <a:xfrm>
              <a:off x="3765" y="3350"/>
              <a:ext cx="445" cy="153"/>
            </a:xfrm>
            <a:prstGeom prst="rect">
              <a:avLst/>
            </a:prstGeom>
            <a:noFill/>
            <a:ln w="0">
              <a:solidFill>
                <a:srgbClr val="71399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de-DE" altLang="de-DE" sz="1800"/>
            </a:p>
          </p:txBody>
        </p:sp>
      </p:grpSp>
      <p:grpSp>
        <p:nvGrpSpPr>
          <p:cNvPr id="139" name="Group 179"/>
          <p:cNvGrpSpPr>
            <a:grpSpLocks/>
          </p:cNvGrpSpPr>
          <p:nvPr/>
        </p:nvGrpSpPr>
        <p:grpSpPr bwMode="auto">
          <a:xfrm>
            <a:off x="5363766" y="2948752"/>
            <a:ext cx="527447" cy="210741"/>
            <a:chOff x="3765" y="3545"/>
            <a:chExt cx="448" cy="183"/>
          </a:xfrm>
        </p:grpSpPr>
        <p:sp>
          <p:nvSpPr>
            <p:cNvPr id="140" name="Rectangle 180"/>
            <p:cNvSpPr>
              <a:spLocks noChangeArrowheads="1"/>
            </p:cNvSpPr>
            <p:nvPr/>
          </p:nvSpPr>
          <p:spPr bwMode="auto">
            <a:xfrm>
              <a:off x="3765" y="3545"/>
              <a:ext cx="448" cy="183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de-DE" altLang="de-DE" sz="1800"/>
            </a:p>
          </p:txBody>
        </p:sp>
        <p:sp>
          <p:nvSpPr>
            <p:cNvPr id="141" name="Rectangle 181"/>
            <p:cNvSpPr>
              <a:spLocks noChangeArrowheads="1"/>
            </p:cNvSpPr>
            <p:nvPr/>
          </p:nvSpPr>
          <p:spPr bwMode="auto">
            <a:xfrm>
              <a:off x="3820" y="3691"/>
              <a:ext cx="31" cy="27"/>
            </a:xfrm>
            <a:prstGeom prst="rect">
              <a:avLst/>
            </a:prstGeom>
            <a:solidFill>
              <a:srgbClr val="713994"/>
            </a:solidFill>
            <a:ln w="4763">
              <a:solidFill>
                <a:srgbClr val="8CC63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de-DE" altLang="de-DE" sz="1800"/>
            </a:p>
          </p:txBody>
        </p:sp>
        <p:sp>
          <p:nvSpPr>
            <p:cNvPr id="142" name="Rectangle 182"/>
            <p:cNvSpPr>
              <a:spLocks noChangeArrowheads="1"/>
            </p:cNvSpPr>
            <p:nvPr/>
          </p:nvSpPr>
          <p:spPr bwMode="auto">
            <a:xfrm>
              <a:off x="3896" y="3663"/>
              <a:ext cx="31" cy="55"/>
            </a:xfrm>
            <a:prstGeom prst="rect">
              <a:avLst/>
            </a:prstGeom>
            <a:solidFill>
              <a:srgbClr val="713994"/>
            </a:solidFill>
            <a:ln w="4763">
              <a:solidFill>
                <a:srgbClr val="8CC63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de-DE" altLang="de-DE" sz="1800"/>
            </a:p>
          </p:txBody>
        </p:sp>
        <p:sp>
          <p:nvSpPr>
            <p:cNvPr id="143" name="Rectangle 183"/>
            <p:cNvSpPr>
              <a:spLocks noChangeArrowheads="1"/>
            </p:cNvSpPr>
            <p:nvPr/>
          </p:nvSpPr>
          <p:spPr bwMode="auto">
            <a:xfrm>
              <a:off x="3972" y="3610"/>
              <a:ext cx="34" cy="108"/>
            </a:xfrm>
            <a:prstGeom prst="rect">
              <a:avLst/>
            </a:prstGeom>
            <a:solidFill>
              <a:srgbClr val="713994"/>
            </a:solidFill>
            <a:ln w="4763">
              <a:solidFill>
                <a:srgbClr val="8CC63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de-DE" altLang="de-DE" sz="1800"/>
            </a:p>
          </p:txBody>
        </p:sp>
        <p:sp>
          <p:nvSpPr>
            <p:cNvPr id="144" name="Rectangle 184"/>
            <p:cNvSpPr>
              <a:spLocks noChangeArrowheads="1"/>
            </p:cNvSpPr>
            <p:nvPr/>
          </p:nvSpPr>
          <p:spPr bwMode="auto">
            <a:xfrm>
              <a:off x="4051" y="3582"/>
              <a:ext cx="31" cy="136"/>
            </a:xfrm>
            <a:prstGeom prst="rect">
              <a:avLst/>
            </a:prstGeom>
            <a:solidFill>
              <a:srgbClr val="713994"/>
            </a:solidFill>
            <a:ln w="4763">
              <a:solidFill>
                <a:srgbClr val="8CC63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de-DE" altLang="de-DE" sz="1800"/>
            </a:p>
          </p:txBody>
        </p:sp>
        <p:sp>
          <p:nvSpPr>
            <p:cNvPr id="145" name="Rectangle 185"/>
            <p:cNvSpPr>
              <a:spLocks noChangeArrowheads="1"/>
            </p:cNvSpPr>
            <p:nvPr/>
          </p:nvSpPr>
          <p:spPr bwMode="auto">
            <a:xfrm>
              <a:off x="4127" y="3637"/>
              <a:ext cx="31" cy="81"/>
            </a:xfrm>
            <a:prstGeom prst="rect">
              <a:avLst/>
            </a:prstGeom>
            <a:solidFill>
              <a:srgbClr val="713994"/>
            </a:solidFill>
            <a:ln w="4763">
              <a:solidFill>
                <a:srgbClr val="8CC63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de-DE" altLang="de-DE" sz="1800"/>
            </a:p>
          </p:txBody>
        </p:sp>
        <p:sp>
          <p:nvSpPr>
            <p:cNvPr id="146" name="Rectangle 186"/>
            <p:cNvSpPr>
              <a:spLocks noChangeArrowheads="1"/>
            </p:cNvSpPr>
            <p:nvPr/>
          </p:nvSpPr>
          <p:spPr bwMode="auto">
            <a:xfrm>
              <a:off x="3765" y="3545"/>
              <a:ext cx="448" cy="183"/>
            </a:xfrm>
            <a:prstGeom prst="rect">
              <a:avLst/>
            </a:prstGeom>
            <a:noFill/>
            <a:ln w="0">
              <a:solidFill>
                <a:srgbClr val="71399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de-DE" altLang="de-DE" sz="1800"/>
            </a:p>
          </p:txBody>
        </p:sp>
      </p:grpSp>
      <p:grpSp>
        <p:nvGrpSpPr>
          <p:cNvPr id="147" name="Group 187"/>
          <p:cNvGrpSpPr>
            <a:grpSpLocks noChangeAspect="1"/>
          </p:cNvGrpSpPr>
          <p:nvPr/>
        </p:nvGrpSpPr>
        <p:grpSpPr bwMode="auto">
          <a:xfrm>
            <a:off x="3890962" y="3532158"/>
            <a:ext cx="1081088" cy="701279"/>
            <a:chOff x="2784" y="1617"/>
            <a:chExt cx="864" cy="560"/>
          </a:xfrm>
        </p:grpSpPr>
        <p:sp>
          <p:nvSpPr>
            <p:cNvPr id="148" name="AutoShape 188"/>
            <p:cNvSpPr>
              <a:spLocks noChangeAspect="1" noChangeArrowheads="1" noTextEdit="1"/>
            </p:cNvSpPr>
            <p:nvPr/>
          </p:nvSpPr>
          <p:spPr bwMode="auto">
            <a:xfrm>
              <a:off x="2784" y="1617"/>
              <a:ext cx="864" cy="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sz="1013"/>
            </a:p>
          </p:txBody>
        </p:sp>
        <p:sp>
          <p:nvSpPr>
            <p:cNvPr id="149" name="Rectangle 189"/>
            <p:cNvSpPr>
              <a:spLocks noChangeArrowheads="1"/>
            </p:cNvSpPr>
            <p:nvPr/>
          </p:nvSpPr>
          <p:spPr bwMode="auto">
            <a:xfrm>
              <a:off x="2817" y="1650"/>
              <a:ext cx="791" cy="494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de-DE" altLang="de-DE" sz="1800"/>
            </a:p>
          </p:txBody>
        </p:sp>
        <p:sp>
          <p:nvSpPr>
            <p:cNvPr id="150" name="Rectangle 190"/>
            <p:cNvSpPr>
              <a:spLocks noChangeArrowheads="1"/>
            </p:cNvSpPr>
            <p:nvPr/>
          </p:nvSpPr>
          <p:spPr bwMode="auto">
            <a:xfrm>
              <a:off x="2922" y="1900"/>
              <a:ext cx="53" cy="178"/>
            </a:xfrm>
            <a:prstGeom prst="rect">
              <a:avLst/>
            </a:prstGeom>
            <a:solidFill>
              <a:srgbClr val="713994"/>
            </a:solidFill>
            <a:ln w="11176">
              <a:solidFill>
                <a:srgbClr val="8CC63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de-DE" altLang="de-DE" sz="1800"/>
            </a:p>
          </p:txBody>
        </p:sp>
        <p:sp>
          <p:nvSpPr>
            <p:cNvPr id="151" name="Rectangle 191"/>
            <p:cNvSpPr>
              <a:spLocks noChangeArrowheads="1"/>
            </p:cNvSpPr>
            <p:nvPr/>
          </p:nvSpPr>
          <p:spPr bwMode="auto">
            <a:xfrm>
              <a:off x="3054" y="1775"/>
              <a:ext cx="53" cy="303"/>
            </a:xfrm>
            <a:prstGeom prst="rect">
              <a:avLst/>
            </a:prstGeom>
            <a:solidFill>
              <a:srgbClr val="713994"/>
            </a:solidFill>
            <a:ln w="11176">
              <a:solidFill>
                <a:srgbClr val="8CC63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de-DE" altLang="de-DE" sz="1800"/>
            </a:p>
          </p:txBody>
        </p:sp>
        <p:sp>
          <p:nvSpPr>
            <p:cNvPr id="152" name="Rectangle 192"/>
            <p:cNvSpPr>
              <a:spLocks noChangeArrowheads="1"/>
            </p:cNvSpPr>
            <p:nvPr/>
          </p:nvSpPr>
          <p:spPr bwMode="auto">
            <a:xfrm>
              <a:off x="3186" y="1834"/>
              <a:ext cx="60" cy="244"/>
            </a:xfrm>
            <a:prstGeom prst="rect">
              <a:avLst/>
            </a:prstGeom>
            <a:solidFill>
              <a:srgbClr val="713994"/>
            </a:solidFill>
            <a:ln w="11176">
              <a:solidFill>
                <a:srgbClr val="8CC63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de-DE" altLang="de-DE" sz="1800"/>
            </a:p>
          </p:txBody>
        </p:sp>
        <p:sp>
          <p:nvSpPr>
            <p:cNvPr id="153" name="Rectangle 193"/>
            <p:cNvSpPr>
              <a:spLocks noChangeArrowheads="1"/>
            </p:cNvSpPr>
            <p:nvPr/>
          </p:nvSpPr>
          <p:spPr bwMode="auto">
            <a:xfrm>
              <a:off x="3325" y="1960"/>
              <a:ext cx="53" cy="118"/>
            </a:xfrm>
            <a:prstGeom prst="rect">
              <a:avLst/>
            </a:prstGeom>
            <a:solidFill>
              <a:srgbClr val="713994"/>
            </a:solidFill>
            <a:ln w="11176">
              <a:solidFill>
                <a:srgbClr val="8CC63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de-DE" altLang="de-DE" sz="1800"/>
            </a:p>
          </p:txBody>
        </p:sp>
        <p:sp>
          <p:nvSpPr>
            <p:cNvPr id="154" name="Rectangle 194"/>
            <p:cNvSpPr>
              <a:spLocks noChangeArrowheads="1"/>
            </p:cNvSpPr>
            <p:nvPr/>
          </p:nvSpPr>
          <p:spPr bwMode="auto">
            <a:xfrm>
              <a:off x="3457" y="2019"/>
              <a:ext cx="52" cy="59"/>
            </a:xfrm>
            <a:prstGeom prst="rect">
              <a:avLst/>
            </a:prstGeom>
            <a:solidFill>
              <a:srgbClr val="713994"/>
            </a:solidFill>
            <a:ln w="11176">
              <a:solidFill>
                <a:srgbClr val="8CC63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de-DE" altLang="de-DE" sz="1800"/>
            </a:p>
          </p:txBody>
        </p:sp>
        <p:sp>
          <p:nvSpPr>
            <p:cNvPr id="155" name="Rectangle 195"/>
            <p:cNvSpPr>
              <a:spLocks noChangeArrowheads="1"/>
            </p:cNvSpPr>
            <p:nvPr/>
          </p:nvSpPr>
          <p:spPr bwMode="auto">
            <a:xfrm>
              <a:off x="2817" y="1650"/>
              <a:ext cx="791" cy="494"/>
            </a:xfrm>
            <a:prstGeom prst="rect">
              <a:avLst/>
            </a:prstGeom>
            <a:noFill/>
            <a:ln w="11176">
              <a:solidFill>
                <a:srgbClr val="71399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de-DE" altLang="de-DE" sz="1800"/>
            </a:p>
          </p:txBody>
        </p:sp>
      </p:grpSp>
    </p:spTree>
    <p:extLst>
      <p:ext uri="{BB962C8B-B14F-4D97-AF65-F5344CB8AC3E}">
        <p14:creationId xmlns:p14="http://schemas.microsoft.com/office/powerpoint/2010/main" val="1647181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1033463"/>
          </a:xfrm>
          <a:prstGeom prst="rect">
            <a:avLst/>
          </a:prstGeom>
          <a:solidFill>
            <a:srgbClr val="DBDBDB"/>
          </a:solidFill>
          <a:ln w="9525">
            <a:noFill/>
            <a:miter lim="800000"/>
            <a:headEnd/>
            <a:tailEnd/>
          </a:ln>
          <a:effectLst>
            <a:outerShdw blurRad="50800" dist="38100" dir="840000">
              <a:srgbClr val="000000">
                <a:alpha val="43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DE" sz="2400" dirty="0">
                <a:solidFill>
                  <a:srgbClr val="800000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Gene Expression </a:t>
            </a:r>
            <a:r>
              <a:rPr lang="de-DE" sz="2400" dirty="0" err="1">
                <a:solidFill>
                  <a:srgbClr val="800000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Profiling</a:t>
            </a:r>
            <a:r>
              <a:rPr lang="de-DE" sz="2400" dirty="0">
                <a:solidFill>
                  <a:srgbClr val="800000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 in CUP</a:t>
            </a:r>
          </a:p>
        </p:txBody>
      </p:sp>
      <p:grpSp>
        <p:nvGrpSpPr>
          <p:cNvPr id="2" name="Gruppierung 19"/>
          <p:cNvGrpSpPr>
            <a:grpSpLocks/>
          </p:cNvGrpSpPr>
          <p:nvPr/>
        </p:nvGrpSpPr>
        <p:grpSpPr bwMode="auto">
          <a:xfrm>
            <a:off x="0" y="6400800"/>
            <a:ext cx="9144000" cy="457200"/>
            <a:chOff x="0" y="6400800"/>
            <a:chExt cx="9144000" cy="457199"/>
          </a:xfrm>
          <a:effectLst>
            <a:outerShdw blurRad="50800" dist="38100" dir="11760000">
              <a:srgbClr val="000000">
                <a:alpha val="43000"/>
              </a:srgbClr>
            </a:outerShdw>
          </a:effectLst>
        </p:grpSpPr>
        <p:sp>
          <p:nvSpPr>
            <p:cNvPr id="15367" name="Rectangle 2"/>
            <p:cNvSpPr>
              <a:spLocks noChangeArrowheads="1"/>
            </p:cNvSpPr>
            <p:nvPr/>
          </p:nvSpPr>
          <p:spPr bwMode="auto">
            <a:xfrm>
              <a:off x="0" y="6400800"/>
              <a:ext cx="9144000" cy="457199"/>
            </a:xfrm>
            <a:prstGeom prst="rect">
              <a:avLst/>
            </a:prstGeom>
            <a:solidFill>
              <a:srgbClr val="DBDBDB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de-DE" sz="1000">
                <a:solidFill>
                  <a:srgbClr val="800000"/>
                </a:solidFill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  <p:pic>
          <p:nvPicPr>
            <p:cNvPr id="15368" name="Picture 5" descr="Siegel_cmyk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 r="84666" b="20430"/>
            <a:stretch>
              <a:fillRect/>
            </a:stretch>
          </p:blipFill>
          <p:spPr bwMode="auto">
            <a:xfrm>
              <a:off x="75138" y="6441039"/>
              <a:ext cx="406042" cy="391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Bild 12" descr="logo_d_1z_rgb.png"/>
            <p:cNvPicPr>
              <a:picLocks noChangeAspect="1"/>
            </p:cNvPicPr>
            <p:nvPr/>
          </p:nvPicPr>
          <p:blipFill>
            <a:blip r:embed="rId4">
              <a:duotone>
                <a:schemeClr val="tx1">
                  <a:lumMod val="75000"/>
                  <a:lumOff val="25000"/>
                </a:schemeClr>
                <a:srgbClr val="FFF1C1"/>
              </a:duotone>
            </a:blip>
            <a:srcRect r="73264"/>
            <a:stretch>
              <a:fillRect/>
            </a:stretch>
          </p:blipFill>
          <p:spPr>
            <a:xfrm>
              <a:off x="533397" y="6532637"/>
              <a:ext cx="753534" cy="215295"/>
            </a:xfrm>
            <a:prstGeom prst="rect">
              <a:avLst/>
            </a:prstGeom>
          </p:spPr>
        </p:pic>
      </p:grpSp>
      <p:pic>
        <p:nvPicPr>
          <p:cNvPr id="10" name="Picture 10" descr="nctlogo_d_4c_338x66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296" r="50000"/>
                    </a14:imgEffect>
                  </a14:imgLayer>
                </a14:imgProps>
              </a:ext>
            </a:extLst>
          </a:blip>
          <a:srcRect r="49248" b="-6950"/>
          <a:stretch>
            <a:fillRect/>
          </a:stretch>
        </p:blipFill>
        <p:spPr bwMode="auto">
          <a:xfrm>
            <a:off x="1446893" y="6522357"/>
            <a:ext cx="634376" cy="26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nctlogo_d_4c_338x66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091" b="89394" l="23077" r="50592">
                        <a14:foregroundMark x1="36686" y1="71212" x2="36686" y2="71212"/>
                        <a14:foregroundMark x1="45266" y1="71212" x2="45266" y2="71212"/>
                      </a14:backgroundRemoval>
                    </a14:imgEffect>
                  </a14:imgLayer>
                </a14:imgProps>
              </a:ext>
            </a:extLst>
          </a:blip>
          <a:srcRect r="49248" b="-6950"/>
          <a:stretch>
            <a:fillRect/>
          </a:stretch>
        </p:blipFill>
        <p:spPr bwMode="auto">
          <a:xfrm>
            <a:off x="1430862" y="6532387"/>
            <a:ext cx="630193" cy="26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"/>
          <a:stretch/>
        </p:blipFill>
        <p:spPr bwMode="auto">
          <a:xfrm>
            <a:off x="1006693" y="1993811"/>
            <a:ext cx="7142923" cy="397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hteck 11"/>
          <p:cNvSpPr/>
          <p:nvPr/>
        </p:nvSpPr>
        <p:spPr bwMode="auto">
          <a:xfrm>
            <a:off x="6827235" y="1991785"/>
            <a:ext cx="1320207" cy="3973647"/>
          </a:xfrm>
          <a:prstGeom prst="rect">
            <a:avLst/>
          </a:prstGeom>
          <a:noFill/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-112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883350" y="1569014"/>
            <a:ext cx="7381229" cy="671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i="0">
                <a:solidFill>
                  <a:schemeClr val="tx2"/>
                </a:solidFill>
                <a:latin typeface="Georgia" charset="0"/>
                <a:ea typeface="Georgia" charset="0"/>
                <a:cs typeface="Georgia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950" b="1">
                <a:solidFill>
                  <a:schemeClr val="tx1"/>
                </a:solidFill>
                <a:latin typeface="Imago" pitchFamily="2" charset="0"/>
                <a:ea typeface="ヒラギノ角ゴ Pro W3" charset="-128"/>
                <a:cs typeface="ヒラギノ角ゴ Pro W3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950" b="1">
                <a:solidFill>
                  <a:schemeClr val="tx1"/>
                </a:solidFill>
                <a:latin typeface="Imago" pitchFamily="2" charset="0"/>
                <a:ea typeface="ヒラギノ角ゴ Pro W3" charset="-128"/>
                <a:cs typeface="ヒラギノ角ゴ Pro W3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950" b="1">
                <a:solidFill>
                  <a:schemeClr val="tx1"/>
                </a:solidFill>
                <a:latin typeface="Imago" pitchFamily="2" charset="0"/>
                <a:ea typeface="ヒラギノ角ゴ Pro W3" charset="-128"/>
                <a:cs typeface="ヒラギノ角ゴ Pro W3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950" b="1">
                <a:solidFill>
                  <a:schemeClr val="tx1"/>
                </a:solidFill>
                <a:latin typeface="Imago" pitchFamily="2" charset="0"/>
                <a:ea typeface="ヒラギノ角ゴ Pro W3" charset="-128"/>
                <a:cs typeface="ヒラギノ角ゴ Pro W3" charset="-128"/>
              </a:defRPr>
            </a:lvl5pPr>
            <a:lvl6pPr marL="342900" algn="l" rtl="0" eaLnBrk="0" fontAlgn="base" hangingPunct="0">
              <a:spcBef>
                <a:spcPct val="0"/>
              </a:spcBef>
              <a:spcAft>
                <a:spcPct val="0"/>
              </a:spcAft>
              <a:defRPr sz="1950" b="1">
                <a:solidFill>
                  <a:schemeClr val="tx1"/>
                </a:solidFill>
                <a:latin typeface="Imago" pitchFamily="2" charset="0"/>
              </a:defRPr>
            </a:lvl6pPr>
            <a:lvl7pPr marL="685800" algn="l" rtl="0" eaLnBrk="0" fontAlgn="base" hangingPunct="0">
              <a:spcBef>
                <a:spcPct val="0"/>
              </a:spcBef>
              <a:spcAft>
                <a:spcPct val="0"/>
              </a:spcAft>
              <a:defRPr sz="1950" b="1">
                <a:solidFill>
                  <a:schemeClr val="tx1"/>
                </a:solidFill>
                <a:latin typeface="Imago" pitchFamily="2" charset="0"/>
              </a:defRPr>
            </a:lvl7pPr>
            <a:lvl8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sz="1950" b="1">
                <a:solidFill>
                  <a:schemeClr val="tx1"/>
                </a:solidFill>
                <a:latin typeface="Imago" pitchFamily="2" charset="0"/>
              </a:defRPr>
            </a:lvl8pPr>
            <a:lvl9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950" b="1">
                <a:solidFill>
                  <a:schemeClr val="tx1"/>
                </a:solidFill>
                <a:latin typeface="Imago" pitchFamily="2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Accuracy</a:t>
            </a:r>
            <a:r>
              <a:rPr kumimoji="0" lang="en-GB" sz="2000" b="0" i="0" u="none" strike="noStrike" kern="0" cap="none" spc="0" normalizeH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of Tissue of Origin Testing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561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1033463"/>
          </a:xfrm>
          <a:prstGeom prst="rect">
            <a:avLst/>
          </a:prstGeom>
          <a:solidFill>
            <a:srgbClr val="DBDBDB"/>
          </a:solidFill>
          <a:ln w="9525">
            <a:noFill/>
            <a:miter lim="800000"/>
            <a:headEnd/>
            <a:tailEnd/>
          </a:ln>
          <a:effectLst>
            <a:outerShdw blurRad="50800" dist="38100" dir="840000">
              <a:srgbClr val="000000">
                <a:alpha val="43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de-DE" sz="2400" dirty="0">
              <a:solidFill>
                <a:srgbClr val="800000"/>
              </a:solidFill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  <a:p>
            <a:pPr algn="ctr">
              <a:defRPr/>
            </a:pPr>
            <a:r>
              <a:rPr lang="de-DE" sz="2400" dirty="0">
                <a:solidFill>
                  <a:srgbClr val="800000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Gene Expression </a:t>
            </a:r>
            <a:r>
              <a:rPr lang="de-DE" sz="2400" dirty="0" err="1">
                <a:solidFill>
                  <a:srgbClr val="800000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Profiling</a:t>
            </a:r>
            <a:r>
              <a:rPr lang="de-DE" sz="2400" dirty="0">
                <a:solidFill>
                  <a:srgbClr val="800000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de-DE" sz="2400" dirty="0" err="1">
                <a:solidFill>
                  <a:srgbClr val="800000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to</a:t>
            </a:r>
            <a:r>
              <a:rPr lang="de-DE" sz="2400" dirty="0">
                <a:solidFill>
                  <a:srgbClr val="800000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de-DE" sz="2400" dirty="0" err="1">
                <a:solidFill>
                  <a:srgbClr val="800000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Predict</a:t>
            </a:r>
            <a:r>
              <a:rPr lang="de-DE" sz="2400" dirty="0">
                <a:solidFill>
                  <a:srgbClr val="800000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de-DE" sz="2400" dirty="0" err="1">
                <a:solidFill>
                  <a:srgbClr val="800000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the</a:t>
            </a:r>
            <a:r>
              <a:rPr lang="de-DE" sz="2400" dirty="0">
                <a:solidFill>
                  <a:srgbClr val="800000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de-DE" sz="2400" dirty="0" err="1">
                <a:solidFill>
                  <a:srgbClr val="800000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Tissue</a:t>
            </a:r>
            <a:r>
              <a:rPr lang="de-DE" sz="2400" dirty="0">
                <a:solidFill>
                  <a:srgbClr val="800000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de-DE" sz="2400" dirty="0" err="1">
                <a:solidFill>
                  <a:srgbClr val="800000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of</a:t>
            </a:r>
            <a:r>
              <a:rPr lang="de-DE" sz="2400" dirty="0">
                <a:solidFill>
                  <a:srgbClr val="800000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 Origin</a:t>
            </a:r>
          </a:p>
          <a:p>
            <a:pPr algn="ctr">
              <a:defRPr/>
            </a:pPr>
            <a:endParaRPr lang="de-DE" sz="600" dirty="0">
              <a:solidFill>
                <a:srgbClr val="800000"/>
              </a:solidFill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  <a:p>
            <a:pPr algn="ctr">
              <a:defRPr/>
            </a:pPr>
            <a:r>
              <a:rPr lang="de-DE" sz="2400" dirty="0" err="1">
                <a:solidFill>
                  <a:srgbClr val="800000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and</a:t>
            </a:r>
            <a:r>
              <a:rPr lang="de-DE" sz="2400" dirty="0">
                <a:solidFill>
                  <a:srgbClr val="800000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de-DE" sz="2400" dirty="0" err="1">
                <a:solidFill>
                  <a:srgbClr val="800000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Direct</a:t>
            </a:r>
            <a:r>
              <a:rPr lang="de-DE" sz="2400" dirty="0">
                <a:solidFill>
                  <a:srgbClr val="800000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 Site-</a:t>
            </a:r>
            <a:r>
              <a:rPr lang="de-DE" sz="2400" dirty="0" err="1">
                <a:solidFill>
                  <a:srgbClr val="800000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specific</a:t>
            </a:r>
            <a:r>
              <a:rPr lang="de-DE" sz="2400" dirty="0">
                <a:solidFill>
                  <a:srgbClr val="800000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de-DE" sz="2400" dirty="0" err="1">
                <a:solidFill>
                  <a:srgbClr val="800000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Therapy</a:t>
            </a:r>
            <a:r>
              <a:rPr lang="de-DE" sz="2400" dirty="0">
                <a:solidFill>
                  <a:srgbClr val="800000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 in CUP </a:t>
            </a:r>
            <a:r>
              <a:rPr lang="de-DE" sz="2400" dirty="0" err="1">
                <a:solidFill>
                  <a:srgbClr val="800000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Patients</a:t>
            </a:r>
            <a:endParaRPr lang="de-DE" sz="2400" dirty="0">
              <a:solidFill>
                <a:srgbClr val="800000"/>
              </a:solidFill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  <a:p>
            <a:pPr algn="ctr">
              <a:defRPr/>
            </a:pPr>
            <a:endParaRPr lang="de-DE" sz="2400" dirty="0">
              <a:solidFill>
                <a:srgbClr val="800000"/>
              </a:solidFill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grpSp>
        <p:nvGrpSpPr>
          <p:cNvPr id="2" name="Gruppierung 19"/>
          <p:cNvGrpSpPr>
            <a:grpSpLocks/>
          </p:cNvGrpSpPr>
          <p:nvPr/>
        </p:nvGrpSpPr>
        <p:grpSpPr bwMode="auto">
          <a:xfrm>
            <a:off x="0" y="6400800"/>
            <a:ext cx="9144000" cy="457200"/>
            <a:chOff x="0" y="6400800"/>
            <a:chExt cx="9144000" cy="457199"/>
          </a:xfrm>
          <a:effectLst>
            <a:outerShdw blurRad="50800" dist="38100" dir="11760000">
              <a:srgbClr val="000000">
                <a:alpha val="43000"/>
              </a:srgbClr>
            </a:outerShdw>
          </a:effectLst>
        </p:grpSpPr>
        <p:sp>
          <p:nvSpPr>
            <p:cNvPr id="15367" name="Rectangle 2"/>
            <p:cNvSpPr>
              <a:spLocks noChangeArrowheads="1"/>
            </p:cNvSpPr>
            <p:nvPr/>
          </p:nvSpPr>
          <p:spPr bwMode="auto">
            <a:xfrm>
              <a:off x="0" y="6400800"/>
              <a:ext cx="9144000" cy="457199"/>
            </a:xfrm>
            <a:prstGeom prst="rect">
              <a:avLst/>
            </a:prstGeom>
            <a:solidFill>
              <a:srgbClr val="DBDBDB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de-DE" sz="1000">
                <a:solidFill>
                  <a:srgbClr val="800000"/>
                </a:solidFill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  <p:pic>
          <p:nvPicPr>
            <p:cNvPr id="15368" name="Picture 5" descr="Siegel_cmyk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 r="84666" b="20430"/>
            <a:stretch>
              <a:fillRect/>
            </a:stretch>
          </p:blipFill>
          <p:spPr bwMode="auto">
            <a:xfrm>
              <a:off x="75138" y="6441039"/>
              <a:ext cx="406042" cy="391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Bild 12" descr="logo_d_1z_rgb.png"/>
            <p:cNvPicPr>
              <a:picLocks noChangeAspect="1"/>
            </p:cNvPicPr>
            <p:nvPr/>
          </p:nvPicPr>
          <p:blipFill>
            <a:blip r:embed="rId4">
              <a:duotone>
                <a:schemeClr val="tx1">
                  <a:lumMod val="75000"/>
                  <a:lumOff val="25000"/>
                </a:schemeClr>
                <a:srgbClr val="FFF1C1"/>
              </a:duotone>
            </a:blip>
            <a:srcRect r="73264"/>
            <a:stretch>
              <a:fillRect/>
            </a:stretch>
          </p:blipFill>
          <p:spPr>
            <a:xfrm>
              <a:off x="533397" y="6532637"/>
              <a:ext cx="753534" cy="215295"/>
            </a:xfrm>
            <a:prstGeom prst="rect">
              <a:avLst/>
            </a:prstGeom>
          </p:spPr>
        </p:pic>
      </p:grpSp>
      <p:pic>
        <p:nvPicPr>
          <p:cNvPr id="10" name="Picture 10" descr="nctlogo_d_4c_338x66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296" r="50000"/>
                    </a14:imgEffect>
                  </a14:imgLayer>
                </a14:imgProps>
              </a:ext>
            </a:extLst>
          </a:blip>
          <a:srcRect r="49248" b="-6950"/>
          <a:stretch>
            <a:fillRect/>
          </a:stretch>
        </p:blipFill>
        <p:spPr bwMode="auto">
          <a:xfrm>
            <a:off x="1446893" y="6522357"/>
            <a:ext cx="634376" cy="26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nctlogo_d_4c_338x66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091" b="89394" l="23077" r="50592">
                        <a14:foregroundMark x1="36686" y1="71212" x2="36686" y2="71212"/>
                        <a14:foregroundMark x1="45266" y1="71212" x2="45266" y2="71212"/>
                      </a14:backgroundRemoval>
                    </a14:imgEffect>
                  </a14:imgLayer>
                </a14:imgProps>
              </a:ext>
            </a:extLst>
          </a:blip>
          <a:srcRect r="49248" b="-6950"/>
          <a:stretch>
            <a:fillRect/>
          </a:stretch>
        </p:blipFill>
        <p:spPr bwMode="auto">
          <a:xfrm>
            <a:off x="1430862" y="6532387"/>
            <a:ext cx="630193" cy="26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Bild 8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34138" y="3048554"/>
            <a:ext cx="2316162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15" name="Bild 10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176588" y="2069066"/>
            <a:ext cx="2770187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16" name="Bild 11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10622" y="2840591"/>
            <a:ext cx="23717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17" name="Pfeil nach rechts 16"/>
          <p:cNvSpPr/>
          <p:nvPr/>
        </p:nvSpPr>
        <p:spPr bwMode="auto">
          <a:xfrm>
            <a:off x="2771775" y="3743879"/>
            <a:ext cx="333375" cy="250825"/>
          </a:xfrm>
          <a:prstGeom prst="rightArrow">
            <a:avLst/>
          </a:prstGeom>
          <a:solidFill>
            <a:srgbClr val="8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de-DE">
              <a:solidFill>
                <a:schemeClr val="tx1"/>
              </a:solidFill>
              <a:latin typeface="Arial" pitchFamily="-107" charset="0"/>
            </a:endParaRPr>
          </a:p>
        </p:txBody>
      </p:sp>
      <p:sp>
        <p:nvSpPr>
          <p:cNvPr id="18" name="Pfeil nach rechts 17"/>
          <p:cNvSpPr/>
          <p:nvPr/>
        </p:nvSpPr>
        <p:spPr bwMode="auto">
          <a:xfrm>
            <a:off x="6038850" y="3743879"/>
            <a:ext cx="333375" cy="250825"/>
          </a:xfrm>
          <a:prstGeom prst="rightArrow">
            <a:avLst/>
          </a:prstGeom>
          <a:solidFill>
            <a:srgbClr val="8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de-DE">
              <a:solidFill>
                <a:schemeClr val="tx1"/>
              </a:solidFill>
              <a:latin typeface="Arial" pitchFamily="-107" charset="0"/>
            </a:endParaRPr>
          </a:p>
        </p:txBody>
      </p:sp>
      <p:sp>
        <p:nvSpPr>
          <p:cNvPr id="20" name="Textfeld 19"/>
          <p:cNvSpPr txBox="1">
            <a:spLocks noChangeArrowheads="1"/>
          </p:cNvSpPr>
          <p:nvPr/>
        </p:nvSpPr>
        <p:spPr bwMode="auto">
          <a:xfrm>
            <a:off x="6668498" y="6529846"/>
            <a:ext cx="242015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800" dirty="0" err="1">
                <a:solidFill>
                  <a:srgbClr val="808080"/>
                </a:solidFill>
                <a:latin typeface="Arial"/>
                <a:cs typeface="Arial"/>
              </a:rPr>
              <a:t>Hainsworth</a:t>
            </a:r>
            <a:r>
              <a:rPr lang="de-DE" sz="800" dirty="0">
                <a:solidFill>
                  <a:srgbClr val="808080"/>
                </a:solidFill>
                <a:latin typeface="Arial"/>
                <a:cs typeface="Arial"/>
              </a:rPr>
              <a:t> et al</a:t>
            </a:r>
            <a:r>
              <a:rPr lang="de-DE" sz="800" dirty="0">
                <a:solidFill>
                  <a:srgbClr val="808080"/>
                </a:solidFill>
                <a:latin typeface="Arial" pitchFamily="-112" charset="0"/>
              </a:rPr>
              <a:t>., </a:t>
            </a:r>
            <a:r>
              <a:rPr lang="de-DE" sz="800" i="1" dirty="0">
                <a:solidFill>
                  <a:srgbClr val="808080"/>
                </a:solidFill>
                <a:latin typeface="Arial"/>
                <a:cs typeface="Arial"/>
              </a:rPr>
              <a:t>J </a:t>
            </a:r>
            <a:r>
              <a:rPr lang="de-DE" sz="800" i="1" dirty="0" err="1">
                <a:solidFill>
                  <a:srgbClr val="808080"/>
                </a:solidFill>
                <a:latin typeface="Arial"/>
                <a:cs typeface="Arial"/>
              </a:rPr>
              <a:t>Clin</a:t>
            </a:r>
            <a:r>
              <a:rPr lang="de-DE" sz="800" i="1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lang="de-DE" sz="800" i="1" dirty="0" err="1">
                <a:solidFill>
                  <a:srgbClr val="808080"/>
                </a:solidFill>
                <a:latin typeface="Arial"/>
                <a:cs typeface="Arial"/>
              </a:rPr>
              <a:t>Oncol</a:t>
            </a:r>
            <a:r>
              <a:rPr lang="de-DE" sz="800" dirty="0">
                <a:solidFill>
                  <a:srgbClr val="808080"/>
                </a:solidFill>
                <a:latin typeface="Arial"/>
                <a:cs typeface="Arial"/>
              </a:rPr>
              <a:t> 31: 217-223, 2013</a:t>
            </a:r>
          </a:p>
        </p:txBody>
      </p:sp>
    </p:spTree>
    <p:extLst>
      <p:ext uri="{BB962C8B-B14F-4D97-AF65-F5344CB8AC3E}">
        <p14:creationId xmlns:p14="http://schemas.microsoft.com/office/powerpoint/2010/main" val="812724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ung 19"/>
          <p:cNvGrpSpPr>
            <a:grpSpLocks/>
          </p:cNvGrpSpPr>
          <p:nvPr/>
        </p:nvGrpSpPr>
        <p:grpSpPr bwMode="auto">
          <a:xfrm>
            <a:off x="0" y="6400800"/>
            <a:ext cx="9144000" cy="457200"/>
            <a:chOff x="0" y="6400800"/>
            <a:chExt cx="9144000" cy="457199"/>
          </a:xfrm>
          <a:effectLst>
            <a:outerShdw blurRad="50800" dist="38100" dir="11760000">
              <a:srgbClr val="000000">
                <a:alpha val="43000"/>
              </a:srgbClr>
            </a:outerShdw>
          </a:effectLst>
        </p:grpSpPr>
        <p:sp>
          <p:nvSpPr>
            <p:cNvPr id="15367" name="Rectangle 2"/>
            <p:cNvSpPr>
              <a:spLocks noChangeArrowheads="1"/>
            </p:cNvSpPr>
            <p:nvPr/>
          </p:nvSpPr>
          <p:spPr bwMode="auto">
            <a:xfrm>
              <a:off x="0" y="6400800"/>
              <a:ext cx="9144000" cy="457199"/>
            </a:xfrm>
            <a:prstGeom prst="rect">
              <a:avLst/>
            </a:prstGeom>
            <a:solidFill>
              <a:srgbClr val="DBDBDB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de-DE" sz="1000">
                <a:solidFill>
                  <a:srgbClr val="800000"/>
                </a:solidFill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  <p:pic>
          <p:nvPicPr>
            <p:cNvPr id="15368" name="Picture 5" descr="Siegel_cmyk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 r="84666" b="20430"/>
            <a:stretch>
              <a:fillRect/>
            </a:stretch>
          </p:blipFill>
          <p:spPr bwMode="auto">
            <a:xfrm>
              <a:off x="75138" y="6441039"/>
              <a:ext cx="406042" cy="391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Bild 12" descr="logo_d_1z_rgb.png"/>
            <p:cNvPicPr>
              <a:picLocks noChangeAspect="1"/>
            </p:cNvPicPr>
            <p:nvPr/>
          </p:nvPicPr>
          <p:blipFill>
            <a:blip r:embed="rId4">
              <a:duotone>
                <a:schemeClr val="tx1">
                  <a:lumMod val="75000"/>
                  <a:lumOff val="25000"/>
                </a:schemeClr>
                <a:srgbClr val="FFF1C1"/>
              </a:duotone>
            </a:blip>
            <a:srcRect r="73264"/>
            <a:stretch>
              <a:fillRect/>
            </a:stretch>
          </p:blipFill>
          <p:spPr>
            <a:xfrm>
              <a:off x="533397" y="6532637"/>
              <a:ext cx="753534" cy="215295"/>
            </a:xfrm>
            <a:prstGeom prst="rect">
              <a:avLst/>
            </a:prstGeom>
          </p:spPr>
        </p:pic>
      </p:grpSp>
      <p:pic>
        <p:nvPicPr>
          <p:cNvPr id="10" name="Picture 10" descr="nctlogo_d_4c_338x66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296" r="50000"/>
                    </a14:imgEffect>
                  </a14:imgLayer>
                </a14:imgProps>
              </a:ext>
            </a:extLst>
          </a:blip>
          <a:srcRect r="49248" b="-6950"/>
          <a:stretch>
            <a:fillRect/>
          </a:stretch>
        </p:blipFill>
        <p:spPr bwMode="auto">
          <a:xfrm>
            <a:off x="1446893" y="6522357"/>
            <a:ext cx="634376" cy="26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nctlogo_d_4c_338x66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091" b="89394" l="23077" r="50592">
                        <a14:foregroundMark x1="36686" y1="71212" x2="36686" y2="71212"/>
                        <a14:foregroundMark x1="45266" y1="71212" x2="45266" y2="71212"/>
                      </a14:backgroundRemoval>
                    </a14:imgEffect>
                  </a14:imgLayer>
                </a14:imgProps>
              </a:ext>
            </a:extLst>
          </a:blip>
          <a:srcRect r="49248" b="-6950"/>
          <a:stretch>
            <a:fillRect/>
          </a:stretch>
        </p:blipFill>
        <p:spPr bwMode="auto">
          <a:xfrm>
            <a:off x="1430862" y="6532387"/>
            <a:ext cx="630193" cy="26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Bild 18" descr="F2.large.jpg"/>
          <p:cNvPicPr>
            <a:picLocks noChangeAspect="1"/>
          </p:cNvPicPr>
          <p:nvPr/>
        </p:nvPicPr>
        <p:blipFill>
          <a:blip r:embed="rId9"/>
          <a:srcRect l="50377" t="49068"/>
          <a:stretch>
            <a:fillRect/>
          </a:stretch>
        </p:blipFill>
        <p:spPr>
          <a:xfrm>
            <a:off x="2049471" y="2204055"/>
            <a:ext cx="5046648" cy="344331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20" name="Rechteck 19"/>
          <p:cNvSpPr/>
          <p:nvPr/>
        </p:nvSpPr>
        <p:spPr>
          <a:xfrm>
            <a:off x="2090328" y="2807520"/>
            <a:ext cx="326540" cy="3937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9"/>
          <p:cNvSpPr txBox="1">
            <a:spLocks noChangeArrowheads="1"/>
          </p:cNvSpPr>
          <p:nvPr/>
        </p:nvSpPr>
        <p:spPr bwMode="auto">
          <a:xfrm>
            <a:off x="6668498" y="6529846"/>
            <a:ext cx="242015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800" dirty="0" err="1">
                <a:solidFill>
                  <a:srgbClr val="808080"/>
                </a:solidFill>
                <a:latin typeface="Arial"/>
                <a:cs typeface="Arial"/>
              </a:rPr>
              <a:t>Hainsworth</a:t>
            </a:r>
            <a:r>
              <a:rPr lang="de-DE" sz="800" dirty="0">
                <a:solidFill>
                  <a:srgbClr val="808080"/>
                </a:solidFill>
                <a:latin typeface="Arial"/>
                <a:cs typeface="Arial"/>
              </a:rPr>
              <a:t> et al</a:t>
            </a:r>
            <a:r>
              <a:rPr lang="de-DE" sz="800" dirty="0">
                <a:solidFill>
                  <a:srgbClr val="808080"/>
                </a:solidFill>
                <a:latin typeface="Arial" pitchFamily="-112" charset="0"/>
              </a:rPr>
              <a:t>., </a:t>
            </a:r>
            <a:r>
              <a:rPr lang="de-DE" sz="800" i="1" dirty="0">
                <a:solidFill>
                  <a:srgbClr val="808080"/>
                </a:solidFill>
                <a:latin typeface="Arial"/>
                <a:cs typeface="Arial"/>
              </a:rPr>
              <a:t>J </a:t>
            </a:r>
            <a:r>
              <a:rPr lang="de-DE" sz="800" i="1" dirty="0" err="1">
                <a:solidFill>
                  <a:srgbClr val="808080"/>
                </a:solidFill>
                <a:latin typeface="Arial"/>
                <a:cs typeface="Arial"/>
              </a:rPr>
              <a:t>Clin</a:t>
            </a:r>
            <a:r>
              <a:rPr lang="de-DE" sz="800" i="1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lang="de-DE" sz="800" i="1" dirty="0" err="1">
                <a:solidFill>
                  <a:srgbClr val="808080"/>
                </a:solidFill>
                <a:latin typeface="Arial"/>
                <a:cs typeface="Arial"/>
              </a:rPr>
              <a:t>Oncol</a:t>
            </a:r>
            <a:r>
              <a:rPr lang="de-DE" sz="800" dirty="0">
                <a:solidFill>
                  <a:srgbClr val="808080"/>
                </a:solidFill>
                <a:latin typeface="Arial"/>
                <a:cs typeface="Arial"/>
              </a:rPr>
              <a:t> 31: 217-223, 2013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3580148" y="1674932"/>
            <a:ext cx="1980530" cy="400110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DE" sz="2000" kern="0" dirty="0">
                <a:solidFill>
                  <a:srgbClr val="44546A"/>
                </a:solidFill>
                <a:latin typeface="Arial" panose="020B0604020202020204" pitchFamily="34" charset="0"/>
                <a:ea typeface="Georgia" charset="0"/>
                <a:cs typeface="Arial" panose="020B0604020202020204" pitchFamily="34" charset="0"/>
              </a:rPr>
              <a:t>Overall </a:t>
            </a:r>
            <a:r>
              <a:rPr lang="de-DE" sz="2000" kern="0" dirty="0" err="1">
                <a:solidFill>
                  <a:srgbClr val="44546A"/>
                </a:solidFill>
                <a:latin typeface="Arial" panose="020B0604020202020204" pitchFamily="34" charset="0"/>
                <a:ea typeface="Georgia" charset="0"/>
                <a:cs typeface="Arial" panose="020B0604020202020204" pitchFamily="34" charset="0"/>
              </a:rPr>
              <a:t>Survival</a:t>
            </a:r>
            <a:endParaRPr lang="de-DE" sz="2000" kern="0" dirty="0">
              <a:solidFill>
                <a:srgbClr val="44546A"/>
              </a:solidFill>
              <a:latin typeface="Arial" panose="020B0604020202020204" pitchFamily="34" charset="0"/>
              <a:ea typeface="Georgia" charset="0"/>
              <a:cs typeface="Arial" panose="020B0604020202020204" pitchFamily="34" charset="0"/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0" y="0"/>
            <a:ext cx="9144000" cy="1033463"/>
          </a:xfrm>
          <a:prstGeom prst="rect">
            <a:avLst/>
          </a:prstGeom>
          <a:solidFill>
            <a:srgbClr val="DBDBDB"/>
          </a:solidFill>
          <a:ln w="9525">
            <a:noFill/>
            <a:miter lim="800000"/>
            <a:headEnd/>
            <a:tailEnd/>
          </a:ln>
          <a:effectLst>
            <a:outerShdw blurRad="50800" dist="38100" dir="840000">
              <a:srgbClr val="000000">
                <a:alpha val="43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de-DE" sz="2400" dirty="0">
              <a:solidFill>
                <a:srgbClr val="800000"/>
              </a:solidFill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  <a:p>
            <a:pPr algn="ctr">
              <a:defRPr/>
            </a:pPr>
            <a:r>
              <a:rPr lang="de-DE" sz="2400" dirty="0">
                <a:solidFill>
                  <a:srgbClr val="800000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Gene Expression </a:t>
            </a:r>
            <a:r>
              <a:rPr lang="de-DE" sz="2400" dirty="0" err="1">
                <a:solidFill>
                  <a:srgbClr val="800000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Profiling</a:t>
            </a:r>
            <a:r>
              <a:rPr lang="de-DE" sz="2400" dirty="0">
                <a:solidFill>
                  <a:srgbClr val="800000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de-DE" sz="2400" dirty="0" err="1">
                <a:solidFill>
                  <a:srgbClr val="800000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to</a:t>
            </a:r>
            <a:r>
              <a:rPr lang="de-DE" sz="2400" dirty="0">
                <a:solidFill>
                  <a:srgbClr val="800000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de-DE" sz="2400" dirty="0" err="1">
                <a:solidFill>
                  <a:srgbClr val="800000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Predict</a:t>
            </a:r>
            <a:r>
              <a:rPr lang="de-DE" sz="2400" dirty="0">
                <a:solidFill>
                  <a:srgbClr val="800000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de-DE" sz="2400" dirty="0" err="1">
                <a:solidFill>
                  <a:srgbClr val="800000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the</a:t>
            </a:r>
            <a:r>
              <a:rPr lang="de-DE" sz="2400" dirty="0">
                <a:solidFill>
                  <a:srgbClr val="800000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de-DE" sz="2400" dirty="0" err="1">
                <a:solidFill>
                  <a:srgbClr val="800000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Tissue</a:t>
            </a:r>
            <a:r>
              <a:rPr lang="de-DE" sz="2400" dirty="0">
                <a:solidFill>
                  <a:srgbClr val="800000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de-DE" sz="2400" dirty="0" err="1">
                <a:solidFill>
                  <a:srgbClr val="800000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of</a:t>
            </a:r>
            <a:r>
              <a:rPr lang="de-DE" sz="2400" dirty="0">
                <a:solidFill>
                  <a:srgbClr val="800000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 Origin</a:t>
            </a:r>
          </a:p>
          <a:p>
            <a:pPr algn="ctr">
              <a:defRPr/>
            </a:pPr>
            <a:endParaRPr lang="de-DE" sz="600" dirty="0">
              <a:solidFill>
                <a:srgbClr val="800000"/>
              </a:solidFill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  <a:p>
            <a:pPr algn="ctr">
              <a:defRPr/>
            </a:pPr>
            <a:r>
              <a:rPr lang="de-DE" sz="2400" dirty="0" err="1">
                <a:solidFill>
                  <a:srgbClr val="800000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and</a:t>
            </a:r>
            <a:r>
              <a:rPr lang="de-DE" sz="2400" dirty="0">
                <a:solidFill>
                  <a:srgbClr val="800000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de-DE" sz="2400" dirty="0" err="1">
                <a:solidFill>
                  <a:srgbClr val="800000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Direct</a:t>
            </a:r>
            <a:r>
              <a:rPr lang="de-DE" sz="2400" dirty="0">
                <a:solidFill>
                  <a:srgbClr val="800000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 Site-</a:t>
            </a:r>
            <a:r>
              <a:rPr lang="de-DE" sz="2400" dirty="0" err="1">
                <a:solidFill>
                  <a:srgbClr val="800000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specific</a:t>
            </a:r>
            <a:r>
              <a:rPr lang="de-DE" sz="2400" dirty="0">
                <a:solidFill>
                  <a:srgbClr val="800000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de-DE" sz="2400" dirty="0" err="1">
                <a:solidFill>
                  <a:srgbClr val="800000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Therapy</a:t>
            </a:r>
            <a:r>
              <a:rPr lang="de-DE" sz="2400" dirty="0">
                <a:solidFill>
                  <a:srgbClr val="800000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 in CUP </a:t>
            </a:r>
            <a:r>
              <a:rPr lang="de-DE" sz="2400" dirty="0" err="1">
                <a:solidFill>
                  <a:srgbClr val="800000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Patients</a:t>
            </a:r>
            <a:endParaRPr lang="de-DE" sz="2400" dirty="0">
              <a:solidFill>
                <a:srgbClr val="800000"/>
              </a:solidFill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  <a:p>
            <a:pPr algn="ctr">
              <a:defRPr/>
            </a:pPr>
            <a:endParaRPr lang="de-DE" sz="2400" dirty="0">
              <a:solidFill>
                <a:srgbClr val="800000"/>
              </a:solidFill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12560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12575"/>
            <a:ext cx="9144000" cy="1033463"/>
          </a:xfrm>
          <a:prstGeom prst="rect">
            <a:avLst/>
          </a:prstGeom>
          <a:solidFill>
            <a:srgbClr val="DBDBDB"/>
          </a:solidFill>
          <a:ln w="9525">
            <a:noFill/>
            <a:miter lim="800000"/>
            <a:headEnd/>
            <a:tailEnd/>
          </a:ln>
          <a:effectLst>
            <a:outerShdw blurRad="50800" dist="38100" dir="840000">
              <a:srgbClr val="000000">
                <a:alpha val="43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DE" sz="2400" dirty="0">
                <a:solidFill>
                  <a:srgbClr val="800000"/>
                </a:solidFill>
                <a:latin typeface="Arial" pitchFamily="-112" charset="0"/>
              </a:rPr>
              <a:t>GEFCAPI 04</a:t>
            </a:r>
          </a:p>
        </p:txBody>
      </p:sp>
      <p:sp>
        <p:nvSpPr>
          <p:cNvPr id="3" name="Rechteck 2"/>
          <p:cNvSpPr/>
          <p:nvPr/>
        </p:nvSpPr>
        <p:spPr bwMode="auto">
          <a:xfrm>
            <a:off x="7139122" y="2659834"/>
            <a:ext cx="500316" cy="388724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-112" charset="0"/>
            </a:endParaRPr>
          </a:p>
        </p:txBody>
      </p:sp>
      <p:sp>
        <p:nvSpPr>
          <p:cNvPr id="29" name="Rechteck 28"/>
          <p:cNvSpPr/>
          <p:nvPr/>
        </p:nvSpPr>
        <p:spPr bwMode="auto">
          <a:xfrm>
            <a:off x="1614866" y="2629418"/>
            <a:ext cx="500316" cy="388724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-112" charset="0"/>
            </a:endParaRPr>
          </a:p>
        </p:txBody>
      </p:sp>
      <p:sp>
        <p:nvSpPr>
          <p:cNvPr id="30" name="Rechteck 29"/>
          <p:cNvSpPr/>
          <p:nvPr/>
        </p:nvSpPr>
        <p:spPr bwMode="auto">
          <a:xfrm>
            <a:off x="1334307" y="6152580"/>
            <a:ext cx="6545667" cy="36253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-112" charset="0"/>
            </a:endParaRPr>
          </a:p>
        </p:txBody>
      </p:sp>
      <p:grpSp>
        <p:nvGrpSpPr>
          <p:cNvPr id="2" name="Gruppierung 19"/>
          <p:cNvGrpSpPr>
            <a:grpSpLocks/>
          </p:cNvGrpSpPr>
          <p:nvPr/>
        </p:nvGrpSpPr>
        <p:grpSpPr bwMode="auto">
          <a:xfrm>
            <a:off x="0" y="6400800"/>
            <a:ext cx="9144000" cy="457200"/>
            <a:chOff x="0" y="6400800"/>
            <a:chExt cx="9144000" cy="457199"/>
          </a:xfrm>
          <a:effectLst>
            <a:outerShdw blurRad="50800" dist="38100" dir="11760000">
              <a:srgbClr val="000000">
                <a:alpha val="43000"/>
              </a:srgbClr>
            </a:outerShdw>
          </a:effectLst>
        </p:grpSpPr>
        <p:sp>
          <p:nvSpPr>
            <p:cNvPr id="15367" name="Rectangle 2"/>
            <p:cNvSpPr>
              <a:spLocks noChangeArrowheads="1"/>
            </p:cNvSpPr>
            <p:nvPr/>
          </p:nvSpPr>
          <p:spPr bwMode="auto">
            <a:xfrm>
              <a:off x="0" y="6400800"/>
              <a:ext cx="9144000" cy="457199"/>
            </a:xfrm>
            <a:prstGeom prst="rect">
              <a:avLst/>
            </a:prstGeom>
            <a:solidFill>
              <a:srgbClr val="DBDBDB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de-DE" sz="1000">
                <a:solidFill>
                  <a:srgbClr val="800000"/>
                </a:solidFill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  <p:pic>
          <p:nvPicPr>
            <p:cNvPr id="15368" name="Picture 5" descr="Siegel_cmyk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 r="84666" b="20430"/>
            <a:stretch>
              <a:fillRect/>
            </a:stretch>
          </p:blipFill>
          <p:spPr bwMode="auto">
            <a:xfrm>
              <a:off x="75138" y="6441039"/>
              <a:ext cx="406042" cy="391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Bild 12" descr="logo_d_1z_rgb.png"/>
            <p:cNvPicPr>
              <a:picLocks noChangeAspect="1"/>
            </p:cNvPicPr>
            <p:nvPr/>
          </p:nvPicPr>
          <p:blipFill>
            <a:blip r:embed="rId4">
              <a:duotone>
                <a:schemeClr val="tx1">
                  <a:lumMod val="75000"/>
                  <a:lumOff val="25000"/>
                </a:schemeClr>
                <a:srgbClr val="FFF1C1"/>
              </a:duotone>
            </a:blip>
            <a:srcRect r="73264"/>
            <a:stretch>
              <a:fillRect/>
            </a:stretch>
          </p:blipFill>
          <p:spPr>
            <a:xfrm>
              <a:off x="533397" y="6532637"/>
              <a:ext cx="753534" cy="215295"/>
            </a:xfrm>
            <a:prstGeom prst="rect">
              <a:avLst/>
            </a:prstGeom>
          </p:spPr>
        </p:pic>
      </p:grpSp>
      <p:pic>
        <p:nvPicPr>
          <p:cNvPr id="10" name="Picture 10" descr="nctlogo_d_4c_338x66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296" r="50000"/>
                    </a14:imgEffect>
                  </a14:imgLayer>
                </a14:imgProps>
              </a:ext>
            </a:extLst>
          </a:blip>
          <a:srcRect r="49248" b="-6950"/>
          <a:stretch>
            <a:fillRect/>
          </a:stretch>
        </p:blipFill>
        <p:spPr bwMode="auto">
          <a:xfrm>
            <a:off x="1446893" y="6523113"/>
            <a:ext cx="634376" cy="26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nctlogo_d_4c_338x66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091" b="89394" l="23077" r="50592">
                        <a14:foregroundMark x1="36686" y1="71212" x2="36686" y2="71212"/>
                        <a14:foregroundMark x1="45266" y1="71212" x2="45266" y2="71212"/>
                      </a14:backgroundRemoval>
                    </a14:imgEffect>
                  </a14:imgLayer>
                </a14:imgProps>
              </a:ext>
            </a:extLst>
          </a:blip>
          <a:srcRect r="49248" b="-6950"/>
          <a:stretch>
            <a:fillRect/>
          </a:stretch>
        </p:blipFill>
        <p:spPr bwMode="auto">
          <a:xfrm>
            <a:off x="1430862" y="6539399"/>
            <a:ext cx="630193" cy="26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feld 19"/>
          <p:cNvSpPr txBox="1">
            <a:spLocks noChangeArrowheads="1"/>
          </p:cNvSpPr>
          <p:nvPr/>
        </p:nvSpPr>
        <p:spPr bwMode="auto">
          <a:xfrm>
            <a:off x="7738619" y="6525815"/>
            <a:ext cx="130516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de-DE" sz="800" dirty="0" err="1">
                <a:solidFill>
                  <a:srgbClr val="808080"/>
                </a:solidFill>
                <a:latin typeface="Arial"/>
                <a:cs typeface="Arial"/>
              </a:rPr>
              <a:t>Courtesy</a:t>
            </a:r>
            <a:r>
              <a:rPr lang="de-DE" sz="800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lang="de-DE" sz="800" dirty="0" err="1">
                <a:solidFill>
                  <a:srgbClr val="808080"/>
                </a:solidFill>
                <a:latin typeface="Arial"/>
                <a:cs typeface="Arial"/>
              </a:rPr>
              <a:t>of</a:t>
            </a:r>
            <a:r>
              <a:rPr lang="de-DE" sz="800" dirty="0">
                <a:solidFill>
                  <a:srgbClr val="808080"/>
                </a:solidFill>
                <a:latin typeface="Arial"/>
                <a:cs typeface="Arial"/>
              </a:rPr>
              <a:t> Karim </a:t>
            </a:r>
            <a:r>
              <a:rPr lang="de-DE" sz="800" dirty="0" err="1">
                <a:solidFill>
                  <a:srgbClr val="808080"/>
                </a:solidFill>
                <a:latin typeface="Arial"/>
                <a:cs typeface="Arial"/>
              </a:rPr>
              <a:t>Fizazi</a:t>
            </a:r>
            <a:endParaRPr lang="de-DE" sz="800" dirty="0">
              <a:solidFill>
                <a:srgbClr val="808080"/>
              </a:solidFill>
              <a:latin typeface="Arial"/>
              <a:cs typeface="Arial"/>
            </a:endParaRPr>
          </a:p>
        </p:txBody>
      </p:sp>
      <p:sp>
        <p:nvSpPr>
          <p:cNvPr id="33" name="Text Box 5">
            <a:extLst>
              <a:ext uri="{FF2B5EF4-FFF2-40B4-BE49-F238E27FC236}">
                <a16:creationId xmlns:a16="http://schemas.microsoft.com/office/drawing/2014/main" id="{9CABE24F-A09E-1B45-A703-97B85AC9BA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704" y="3152494"/>
            <a:ext cx="1043675" cy="5847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sz="3200" b="1" dirty="0">
                <a:latin typeface="Arial"/>
                <a:cs typeface="Arial"/>
              </a:rPr>
              <a:t>CUP</a:t>
            </a:r>
          </a:p>
        </p:txBody>
      </p:sp>
      <p:sp>
        <p:nvSpPr>
          <p:cNvPr id="34" name="Text Box 6">
            <a:extLst>
              <a:ext uri="{FF2B5EF4-FFF2-40B4-BE49-F238E27FC236}">
                <a16:creationId xmlns:a16="http://schemas.microsoft.com/office/drawing/2014/main" id="{B427A841-7C4F-4D46-B63D-2EC210F364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867" y="3175451"/>
            <a:ext cx="44397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sz="2800" dirty="0">
                <a:latin typeface="Arial"/>
                <a:cs typeface="Arial"/>
              </a:rPr>
              <a:t>R</a:t>
            </a:r>
          </a:p>
        </p:txBody>
      </p:sp>
      <p:sp>
        <p:nvSpPr>
          <p:cNvPr id="35" name="Oval 7">
            <a:extLst>
              <a:ext uri="{FF2B5EF4-FFF2-40B4-BE49-F238E27FC236}">
                <a16:creationId xmlns:a16="http://schemas.microsoft.com/office/drawing/2014/main" id="{1E764CB7-0463-AD44-93B2-DB3777E2B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1372" y="3116713"/>
            <a:ext cx="647700" cy="6492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6" name="Text Box 8">
            <a:extLst>
              <a:ext uri="{FF2B5EF4-FFF2-40B4-BE49-F238E27FC236}">
                <a16:creationId xmlns:a16="http://schemas.microsoft.com/office/drawing/2014/main" id="{DA69B0CA-CF15-9347-9976-6490F42B0D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0749" y="1879795"/>
            <a:ext cx="4621853" cy="7694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fr-FR" sz="2200" dirty="0">
                <a:latin typeface="Arial"/>
                <a:cs typeface="Arial"/>
              </a:rPr>
              <a:t>Control arm: </a:t>
            </a:r>
            <a:r>
              <a:rPr lang="fr-FR" sz="2200" dirty="0" err="1">
                <a:latin typeface="Arial"/>
                <a:cs typeface="Arial"/>
              </a:rPr>
              <a:t>Empiric</a:t>
            </a:r>
            <a:r>
              <a:rPr lang="fr-FR" sz="2200" dirty="0">
                <a:latin typeface="Arial"/>
                <a:cs typeface="Arial"/>
              </a:rPr>
              <a:t> </a:t>
            </a:r>
            <a:r>
              <a:rPr lang="fr-FR" sz="2200" dirty="0" err="1">
                <a:latin typeface="Arial"/>
                <a:cs typeface="Arial"/>
              </a:rPr>
              <a:t>chemotherapy</a:t>
            </a:r>
            <a:endParaRPr lang="fr-FR" sz="2200" dirty="0">
              <a:latin typeface="Arial"/>
              <a:cs typeface="Arial"/>
            </a:endParaRPr>
          </a:p>
          <a:p>
            <a:pPr algn="ctr" eaLnBrk="1" hangingPunct="1"/>
            <a:r>
              <a:rPr lang="fr-FR" sz="2200" dirty="0">
                <a:latin typeface="Arial"/>
                <a:cs typeface="Arial"/>
              </a:rPr>
              <a:t>(</a:t>
            </a:r>
            <a:r>
              <a:rPr lang="fr-FR" sz="2200" dirty="0" err="1">
                <a:latin typeface="Arial"/>
                <a:cs typeface="Arial"/>
              </a:rPr>
              <a:t>Cisplatin-Gemcitabine</a:t>
            </a:r>
            <a:r>
              <a:rPr lang="fr-FR" sz="2200" dirty="0">
                <a:latin typeface="Arial"/>
                <a:cs typeface="Arial"/>
              </a:rPr>
              <a:t>)</a:t>
            </a:r>
          </a:p>
        </p:txBody>
      </p:sp>
      <p:sp>
        <p:nvSpPr>
          <p:cNvPr id="37" name="Text Box 9">
            <a:extLst>
              <a:ext uri="{FF2B5EF4-FFF2-40B4-BE49-F238E27FC236}">
                <a16:creationId xmlns:a16="http://schemas.microsoft.com/office/drawing/2014/main" id="{28B28028-5FE9-2942-8D20-B31DAF9D11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1684" y="4192949"/>
            <a:ext cx="3010910" cy="430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sz="2200" dirty="0">
                <a:latin typeface="Arial"/>
                <a:cs typeface="Arial"/>
              </a:rPr>
              <a:t>Tissue Of </a:t>
            </a:r>
            <a:r>
              <a:rPr lang="fr-FR" sz="2200" dirty="0" err="1">
                <a:latin typeface="Arial"/>
                <a:cs typeface="Arial"/>
              </a:rPr>
              <a:t>Origin</a:t>
            </a:r>
            <a:r>
              <a:rPr lang="fr-FR" sz="2200" dirty="0">
                <a:latin typeface="Arial"/>
                <a:cs typeface="Arial"/>
              </a:rPr>
              <a:t>® Test</a:t>
            </a:r>
          </a:p>
        </p:txBody>
      </p:sp>
      <p:sp>
        <p:nvSpPr>
          <p:cNvPr id="38" name="Text Box 10">
            <a:extLst>
              <a:ext uri="{FF2B5EF4-FFF2-40B4-BE49-F238E27FC236}">
                <a16:creationId xmlns:a16="http://schemas.microsoft.com/office/drawing/2014/main" id="{99DAC2C4-5BF0-5E4D-9093-B5FBC7CAD3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3219" y="4034930"/>
            <a:ext cx="1925101" cy="7694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200" b="1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lang="en-US" sz="2200" b="1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lang="en-US" sz="2200" b="1" dirty="0">
                <a:solidFill>
                  <a:schemeClr val="accent2"/>
                </a:solidFill>
                <a:latin typeface="Arial"/>
                <a:cs typeface="Arial"/>
              </a:rPr>
              <a:t>r</a:t>
            </a:r>
            <a:r>
              <a:rPr lang="en-US" sz="2200" b="1" dirty="0">
                <a:solidFill>
                  <a:schemeClr val="hlink"/>
                </a:solidFill>
                <a:latin typeface="Arial"/>
                <a:cs typeface="Arial"/>
              </a:rPr>
              <a:t>s</a:t>
            </a:r>
            <a:r>
              <a:rPr lang="en-US" sz="2200" b="1" dirty="0">
                <a:solidFill>
                  <a:schemeClr val="accent1"/>
                </a:solidFill>
                <a:latin typeface="Arial"/>
                <a:cs typeface="Arial"/>
              </a:rPr>
              <a:t>o</a:t>
            </a:r>
            <a:r>
              <a:rPr lang="en-US" sz="2200" b="1" dirty="0">
                <a:latin typeface="Arial"/>
                <a:cs typeface="Arial"/>
              </a:rPr>
              <a:t>n</a:t>
            </a:r>
            <a:r>
              <a:rPr lang="en-US" sz="2200" b="1" dirty="0">
                <a:solidFill>
                  <a:schemeClr val="folHlink"/>
                </a:solidFill>
                <a:latin typeface="Arial"/>
                <a:cs typeface="Arial"/>
              </a:rPr>
              <a:t>a</a:t>
            </a:r>
            <a:r>
              <a:rPr lang="en-US" sz="2200" b="1" dirty="0">
                <a:solidFill>
                  <a:schemeClr val="accent2"/>
                </a:solidFill>
                <a:latin typeface="Arial"/>
                <a:cs typeface="Arial"/>
              </a:rPr>
              <a:t>l</a:t>
            </a:r>
            <a:r>
              <a:rPr lang="en-US" sz="2200" b="1" dirty="0">
                <a:solidFill>
                  <a:srgbClr val="CC9900"/>
                </a:solidFill>
                <a:latin typeface="Arial"/>
                <a:cs typeface="Arial"/>
              </a:rPr>
              <a:t>i</a:t>
            </a:r>
            <a:r>
              <a:rPr lang="en-US" sz="2200" b="1" dirty="0">
                <a:solidFill>
                  <a:srgbClr val="FF00FF"/>
                </a:solidFill>
                <a:latin typeface="Arial"/>
                <a:cs typeface="Arial"/>
              </a:rPr>
              <a:t>z</a:t>
            </a:r>
            <a:r>
              <a:rPr lang="en-US" sz="2200" b="1" dirty="0">
                <a:solidFill>
                  <a:srgbClr val="009900"/>
                </a:solidFill>
                <a:latin typeface="Arial"/>
                <a:cs typeface="Arial"/>
              </a:rPr>
              <a:t>e</a:t>
            </a:r>
            <a:r>
              <a:rPr lang="en-US" sz="2200" b="1" dirty="0">
                <a:solidFill>
                  <a:srgbClr val="660033"/>
                </a:solidFill>
                <a:latin typeface="Arial"/>
                <a:cs typeface="Arial"/>
              </a:rPr>
              <a:t>d</a:t>
            </a:r>
            <a:r>
              <a:rPr lang="en-US" sz="2200" b="1" dirty="0">
                <a:latin typeface="Arial"/>
                <a:cs typeface="Arial"/>
              </a:rPr>
              <a:t> </a:t>
            </a:r>
          </a:p>
          <a:p>
            <a:pPr algn="ctr" eaLnBrk="1" hangingPunct="1"/>
            <a:r>
              <a:rPr lang="en-US" sz="2200" b="1" dirty="0">
                <a:latin typeface="Arial"/>
                <a:cs typeface="Arial"/>
              </a:rPr>
              <a:t>treatment</a:t>
            </a:r>
          </a:p>
        </p:txBody>
      </p:sp>
      <p:sp>
        <p:nvSpPr>
          <p:cNvPr id="39" name="Line 11">
            <a:extLst>
              <a:ext uri="{FF2B5EF4-FFF2-40B4-BE49-F238E27FC236}">
                <a16:creationId xmlns:a16="http://schemas.microsoft.com/office/drawing/2014/main" id="{46027054-01D6-314D-8718-658229CA4E7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16197" y="2253113"/>
            <a:ext cx="576262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0" name="Line 12">
            <a:extLst>
              <a:ext uri="{FF2B5EF4-FFF2-40B4-BE49-F238E27FC236}">
                <a16:creationId xmlns:a16="http://schemas.microsoft.com/office/drawing/2014/main" id="{CB2B10A0-8F91-D44C-8DB0-401124DF99AD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6197" y="3766001"/>
            <a:ext cx="64770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1" name="Line 13">
            <a:extLst>
              <a:ext uri="{FF2B5EF4-FFF2-40B4-BE49-F238E27FC236}">
                <a16:creationId xmlns:a16="http://schemas.microsoft.com/office/drawing/2014/main" id="{D52D363C-2C60-E24A-A6F3-25019204F24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58304" y="3441847"/>
            <a:ext cx="357685" cy="123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2" name="Line 14">
            <a:extLst>
              <a:ext uri="{FF2B5EF4-FFF2-40B4-BE49-F238E27FC236}">
                <a16:creationId xmlns:a16="http://schemas.microsoft.com/office/drawing/2014/main" id="{6031A670-B61D-4141-9DB8-323640C0AB0D}"/>
              </a:ext>
            </a:extLst>
          </p:cNvPr>
          <p:cNvSpPr>
            <a:spLocks noChangeShapeType="1"/>
          </p:cNvSpPr>
          <p:nvPr/>
        </p:nvSpPr>
        <p:spPr bwMode="auto">
          <a:xfrm>
            <a:off x="6354904" y="4419230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43" name="Picture 15" descr="152cms">
            <a:extLst>
              <a:ext uri="{FF2B5EF4-FFF2-40B4-BE49-F238E27FC236}">
                <a16:creationId xmlns:a16="http://schemas.microsoft.com/office/drawing/2014/main" id="{23B048F3-5662-484E-898A-82E675C71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044" y="284006"/>
            <a:ext cx="23431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3">
            <a:extLst>
              <a:ext uri="{FF2B5EF4-FFF2-40B4-BE49-F238E27FC236}">
                <a16:creationId xmlns:a16="http://schemas.microsoft.com/office/drawing/2014/main" id="{71272B5D-56FF-4C4E-BC34-0BC54DF5300B}"/>
              </a:ext>
            </a:extLst>
          </p:cNvPr>
          <p:cNvSpPr txBox="1">
            <a:spLocks noChangeArrowheads="1"/>
          </p:cNvSpPr>
          <p:nvPr/>
        </p:nvSpPr>
        <p:spPr>
          <a:xfrm>
            <a:off x="226800" y="5251051"/>
            <a:ext cx="4655784" cy="114473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fr-FR" sz="1400" kern="0" dirty="0">
                <a:latin typeface="Arial"/>
                <a:cs typeface="Arial"/>
              </a:rPr>
              <a:t>Phase III</a:t>
            </a:r>
          </a:p>
          <a:p>
            <a:pPr eaLnBrk="1" hangingPunct="1">
              <a:lnSpc>
                <a:spcPct val="90000"/>
              </a:lnSpc>
            </a:pPr>
            <a:r>
              <a:rPr lang="fr-FR" sz="1400" kern="0" dirty="0">
                <a:latin typeface="Arial"/>
                <a:cs typeface="Arial"/>
              </a:rPr>
              <a:t>n= 202 pts (HR=0,62 for PFS)</a:t>
            </a:r>
          </a:p>
          <a:p>
            <a:pPr eaLnBrk="1" hangingPunct="1">
              <a:lnSpc>
                <a:spcPct val="90000"/>
              </a:lnSpc>
            </a:pPr>
            <a:r>
              <a:rPr lang="fr-FR" sz="1400" kern="0" dirty="0" err="1">
                <a:latin typeface="Arial"/>
                <a:cs typeface="Arial"/>
              </a:rPr>
              <a:t>Pathwork</a:t>
            </a:r>
            <a:r>
              <a:rPr lang="fr-FR" sz="1400" kern="0" dirty="0">
                <a:latin typeface="Arial"/>
                <a:cs typeface="Arial"/>
              </a:rPr>
              <a:t> to </a:t>
            </a:r>
            <a:r>
              <a:rPr lang="fr-FR" sz="1400" kern="0" dirty="0" err="1">
                <a:latin typeface="Arial"/>
                <a:cs typeface="Arial"/>
              </a:rPr>
              <a:t>provide</a:t>
            </a:r>
            <a:r>
              <a:rPr lang="fr-FR" sz="1400" kern="0" dirty="0">
                <a:latin typeface="Arial"/>
                <a:cs typeface="Arial"/>
              </a:rPr>
              <a:t> the TOO test</a:t>
            </a:r>
          </a:p>
          <a:p>
            <a:pPr eaLnBrk="1" hangingPunct="1">
              <a:lnSpc>
                <a:spcPct val="90000"/>
              </a:lnSpc>
            </a:pPr>
            <a:endParaRPr lang="fr-FR" sz="1400" kern="0" dirty="0">
              <a:latin typeface="Arial"/>
              <a:cs typeface="Arial"/>
            </a:endParaRPr>
          </a:p>
        </p:txBody>
      </p:sp>
      <p:sp>
        <p:nvSpPr>
          <p:cNvPr id="26" name="Rectangle 3">
            <a:extLst>
              <a:ext uri="{FF2B5EF4-FFF2-40B4-BE49-F238E27FC236}">
                <a16:creationId xmlns:a16="http://schemas.microsoft.com/office/drawing/2014/main" id="{C2658DA9-8C98-F94E-8666-C86F25988D7E}"/>
              </a:ext>
            </a:extLst>
          </p:cNvPr>
          <p:cNvSpPr txBox="1">
            <a:spLocks noChangeArrowheads="1"/>
          </p:cNvSpPr>
          <p:nvPr/>
        </p:nvSpPr>
        <p:spPr>
          <a:xfrm>
            <a:off x="3627872" y="5218519"/>
            <a:ext cx="7676707" cy="159991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eaLnBrk="1" hangingPunct="1"/>
            <a:r>
              <a:rPr lang="fr-FR" sz="1400" u="sng" kern="0" dirty="0" err="1">
                <a:latin typeface="Arial"/>
                <a:cs typeface="Arial"/>
              </a:rPr>
              <a:t>BioTheranostics</a:t>
            </a:r>
            <a:r>
              <a:rPr lang="fr-FR" sz="1400" u="sng" kern="0" dirty="0">
                <a:latin typeface="Arial"/>
                <a:cs typeface="Arial"/>
              </a:rPr>
              <a:t> (</a:t>
            </a:r>
            <a:r>
              <a:rPr lang="fr-FR" sz="1400" u="sng" kern="0" dirty="0" err="1">
                <a:latin typeface="Arial"/>
                <a:cs typeface="Arial"/>
              </a:rPr>
              <a:t>Biomerieux</a:t>
            </a:r>
            <a:r>
              <a:rPr lang="fr-FR" sz="1400" u="sng" kern="0" dirty="0">
                <a:latin typeface="Arial"/>
                <a:cs typeface="Arial"/>
              </a:rPr>
              <a:t>): Cancer Type ID</a:t>
            </a:r>
            <a:r>
              <a:rPr lang="en-US" sz="1400" u="sng" kern="0" baseline="100000" dirty="0">
                <a:latin typeface="Arial"/>
                <a:cs typeface="Arial"/>
              </a:rPr>
              <a:t>®   </a:t>
            </a:r>
            <a:r>
              <a:rPr lang="fr-FR" sz="1400" u="sng" kern="0" dirty="0">
                <a:latin typeface="Arial"/>
                <a:cs typeface="Arial"/>
              </a:rPr>
              <a:t>(= CUP-</a:t>
            </a:r>
            <a:r>
              <a:rPr lang="fr-FR" sz="1400" u="sng" kern="0" dirty="0" err="1">
                <a:latin typeface="Arial"/>
                <a:cs typeface="Arial"/>
              </a:rPr>
              <a:t>Print</a:t>
            </a:r>
            <a:r>
              <a:rPr lang="fr-FR" sz="1400" u="sng" kern="0" dirty="0">
                <a:latin typeface="Arial"/>
                <a:cs typeface="Arial"/>
              </a:rPr>
              <a:t>)</a:t>
            </a:r>
            <a:endParaRPr lang="en-US" sz="1400" u="sng" kern="0" dirty="0">
              <a:latin typeface="Arial"/>
              <a:cs typeface="Arial"/>
            </a:endParaRPr>
          </a:p>
          <a:p>
            <a:pPr eaLnBrk="1" hangingPunct="1"/>
            <a:r>
              <a:rPr lang="en-US" sz="1400" kern="0" dirty="0">
                <a:latin typeface="Arial"/>
                <a:cs typeface="Arial"/>
              </a:rPr>
              <a:t>Standardized 92 gene RT-PCR assay</a:t>
            </a:r>
          </a:p>
          <a:p>
            <a:pPr eaLnBrk="1" hangingPunct="1"/>
            <a:r>
              <a:rPr lang="fr-FR" sz="1400" kern="0" dirty="0" err="1">
                <a:latin typeface="Arial"/>
                <a:cs typeface="Arial"/>
              </a:rPr>
              <a:t>Requires</a:t>
            </a:r>
            <a:r>
              <a:rPr lang="fr-FR" sz="1400" kern="0" dirty="0">
                <a:latin typeface="Arial"/>
                <a:cs typeface="Arial"/>
              </a:rPr>
              <a:t> 300-500 non-</a:t>
            </a:r>
            <a:r>
              <a:rPr lang="fr-FR" sz="1400" kern="0" dirty="0" err="1">
                <a:latin typeface="Arial"/>
                <a:cs typeface="Arial"/>
              </a:rPr>
              <a:t>necrotic</a:t>
            </a:r>
            <a:r>
              <a:rPr lang="fr-FR" sz="1400" kern="0" dirty="0">
                <a:latin typeface="Arial"/>
                <a:cs typeface="Arial"/>
              </a:rPr>
              <a:t> cancer </a:t>
            </a:r>
            <a:r>
              <a:rPr lang="fr-FR" sz="1400" kern="0" dirty="0" err="1">
                <a:latin typeface="Arial"/>
                <a:cs typeface="Arial"/>
              </a:rPr>
              <a:t>cells</a:t>
            </a:r>
            <a:endParaRPr lang="fr-FR" sz="1400" kern="0" dirty="0">
              <a:latin typeface="Arial"/>
              <a:cs typeface="Arial"/>
            </a:endParaRPr>
          </a:p>
          <a:p>
            <a:pPr eaLnBrk="1" hangingPunct="1"/>
            <a:r>
              <a:rPr lang="fr-FR" sz="1400" kern="0" dirty="0" err="1">
                <a:latin typeface="Arial"/>
                <a:cs typeface="Arial"/>
              </a:rPr>
              <a:t>Sensitivity</a:t>
            </a:r>
            <a:r>
              <a:rPr lang="fr-FR" sz="1400" kern="0" dirty="0">
                <a:latin typeface="Arial"/>
                <a:cs typeface="Arial"/>
              </a:rPr>
              <a:t>: 85%, </a:t>
            </a:r>
            <a:r>
              <a:rPr lang="fr-FR" sz="1400" kern="0" dirty="0" err="1">
                <a:latin typeface="Arial"/>
                <a:cs typeface="Arial"/>
              </a:rPr>
              <a:t>Specificity</a:t>
            </a:r>
            <a:r>
              <a:rPr lang="fr-FR" sz="1400" kern="0" dirty="0">
                <a:latin typeface="Arial"/>
                <a:cs typeface="Arial"/>
              </a:rPr>
              <a:t>: &gt;99%</a:t>
            </a:r>
          </a:p>
        </p:txBody>
      </p:sp>
    </p:spTree>
    <p:extLst>
      <p:ext uri="{BB962C8B-B14F-4D97-AF65-F5344CB8AC3E}">
        <p14:creationId xmlns:p14="http://schemas.microsoft.com/office/powerpoint/2010/main" val="123625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12575"/>
            <a:ext cx="9144000" cy="1033463"/>
          </a:xfrm>
          <a:prstGeom prst="rect">
            <a:avLst/>
          </a:prstGeom>
          <a:solidFill>
            <a:srgbClr val="DBDBDB"/>
          </a:solidFill>
          <a:ln w="9525">
            <a:noFill/>
            <a:miter lim="800000"/>
            <a:headEnd/>
            <a:tailEnd/>
          </a:ln>
          <a:effectLst>
            <a:outerShdw blurRad="50800" dist="38100" dir="840000">
              <a:srgbClr val="000000">
                <a:alpha val="43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DE" sz="2400" dirty="0" err="1">
                <a:solidFill>
                  <a:srgbClr val="800000"/>
                </a:solidFill>
                <a:latin typeface="Arial" pitchFamily="-112" charset="0"/>
              </a:rPr>
              <a:t>Japanese</a:t>
            </a:r>
            <a:r>
              <a:rPr lang="de-DE" sz="2400" dirty="0">
                <a:solidFill>
                  <a:srgbClr val="800000"/>
                </a:solidFill>
                <a:latin typeface="Arial" pitchFamily="-112" charset="0"/>
              </a:rPr>
              <a:t> Trial</a:t>
            </a:r>
          </a:p>
        </p:txBody>
      </p:sp>
      <p:sp>
        <p:nvSpPr>
          <p:cNvPr id="3" name="Rechteck 2"/>
          <p:cNvSpPr/>
          <p:nvPr/>
        </p:nvSpPr>
        <p:spPr bwMode="auto">
          <a:xfrm>
            <a:off x="7139122" y="2659834"/>
            <a:ext cx="500316" cy="388724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-112" charset="0"/>
            </a:endParaRPr>
          </a:p>
        </p:txBody>
      </p:sp>
      <p:sp>
        <p:nvSpPr>
          <p:cNvPr id="29" name="Rechteck 28"/>
          <p:cNvSpPr/>
          <p:nvPr/>
        </p:nvSpPr>
        <p:spPr bwMode="auto">
          <a:xfrm>
            <a:off x="1614866" y="2629418"/>
            <a:ext cx="500316" cy="388724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-112" charset="0"/>
            </a:endParaRPr>
          </a:p>
        </p:txBody>
      </p:sp>
      <p:sp>
        <p:nvSpPr>
          <p:cNvPr id="30" name="Rechteck 29"/>
          <p:cNvSpPr/>
          <p:nvPr/>
        </p:nvSpPr>
        <p:spPr bwMode="auto">
          <a:xfrm>
            <a:off x="1334307" y="6152580"/>
            <a:ext cx="6545667" cy="36253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-112" charset="0"/>
            </a:endParaRPr>
          </a:p>
        </p:txBody>
      </p:sp>
      <p:grpSp>
        <p:nvGrpSpPr>
          <p:cNvPr id="2" name="Gruppierung 19"/>
          <p:cNvGrpSpPr>
            <a:grpSpLocks/>
          </p:cNvGrpSpPr>
          <p:nvPr/>
        </p:nvGrpSpPr>
        <p:grpSpPr bwMode="auto">
          <a:xfrm>
            <a:off x="0" y="6400800"/>
            <a:ext cx="9144000" cy="457200"/>
            <a:chOff x="0" y="6400800"/>
            <a:chExt cx="9144000" cy="457199"/>
          </a:xfrm>
          <a:effectLst>
            <a:outerShdw blurRad="50800" dist="38100" dir="11760000">
              <a:srgbClr val="000000">
                <a:alpha val="43000"/>
              </a:srgbClr>
            </a:outerShdw>
          </a:effectLst>
        </p:grpSpPr>
        <p:sp>
          <p:nvSpPr>
            <p:cNvPr id="15367" name="Rectangle 2"/>
            <p:cNvSpPr>
              <a:spLocks noChangeArrowheads="1"/>
            </p:cNvSpPr>
            <p:nvPr/>
          </p:nvSpPr>
          <p:spPr bwMode="auto">
            <a:xfrm>
              <a:off x="0" y="6400800"/>
              <a:ext cx="9144000" cy="457199"/>
            </a:xfrm>
            <a:prstGeom prst="rect">
              <a:avLst/>
            </a:prstGeom>
            <a:solidFill>
              <a:srgbClr val="DBDBDB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de-DE" sz="1000">
                <a:solidFill>
                  <a:srgbClr val="800000"/>
                </a:solidFill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  <p:pic>
          <p:nvPicPr>
            <p:cNvPr id="15368" name="Picture 5" descr="Siegel_cmyk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 r="84666" b="20430"/>
            <a:stretch>
              <a:fillRect/>
            </a:stretch>
          </p:blipFill>
          <p:spPr bwMode="auto">
            <a:xfrm>
              <a:off x="75138" y="6441039"/>
              <a:ext cx="406042" cy="391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Bild 12" descr="logo_d_1z_rgb.png"/>
            <p:cNvPicPr>
              <a:picLocks noChangeAspect="1"/>
            </p:cNvPicPr>
            <p:nvPr/>
          </p:nvPicPr>
          <p:blipFill>
            <a:blip r:embed="rId4">
              <a:duotone>
                <a:schemeClr val="tx1">
                  <a:lumMod val="75000"/>
                  <a:lumOff val="25000"/>
                </a:schemeClr>
                <a:srgbClr val="FFF1C1"/>
              </a:duotone>
            </a:blip>
            <a:srcRect r="73264"/>
            <a:stretch>
              <a:fillRect/>
            </a:stretch>
          </p:blipFill>
          <p:spPr>
            <a:xfrm>
              <a:off x="533397" y="6532637"/>
              <a:ext cx="753534" cy="215295"/>
            </a:xfrm>
            <a:prstGeom prst="rect">
              <a:avLst/>
            </a:prstGeom>
          </p:spPr>
        </p:pic>
      </p:grpSp>
      <p:pic>
        <p:nvPicPr>
          <p:cNvPr id="10" name="Picture 10" descr="nctlogo_d_4c_338x66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296" r="50000"/>
                    </a14:imgEffect>
                  </a14:imgLayer>
                </a14:imgProps>
              </a:ext>
            </a:extLst>
          </a:blip>
          <a:srcRect r="49248" b="-6950"/>
          <a:stretch>
            <a:fillRect/>
          </a:stretch>
        </p:blipFill>
        <p:spPr bwMode="auto">
          <a:xfrm>
            <a:off x="1446893" y="6523113"/>
            <a:ext cx="634376" cy="26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nctlogo_d_4c_338x66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091" b="89394" l="23077" r="50592">
                        <a14:foregroundMark x1="36686" y1="71212" x2="36686" y2="71212"/>
                        <a14:foregroundMark x1="45266" y1="71212" x2="45266" y2="71212"/>
                      </a14:backgroundRemoval>
                    </a14:imgEffect>
                  </a14:imgLayer>
                </a14:imgProps>
              </a:ext>
            </a:extLst>
          </a:blip>
          <a:srcRect r="49248" b="-6950"/>
          <a:stretch>
            <a:fillRect/>
          </a:stretch>
        </p:blipFill>
        <p:spPr bwMode="auto">
          <a:xfrm>
            <a:off x="1430862" y="6539399"/>
            <a:ext cx="630193" cy="26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feld 19"/>
          <p:cNvSpPr txBox="1">
            <a:spLocks noChangeArrowheads="1"/>
          </p:cNvSpPr>
          <p:nvPr/>
        </p:nvSpPr>
        <p:spPr bwMode="auto">
          <a:xfrm>
            <a:off x="7384002" y="6525815"/>
            <a:ext cx="168187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de-DE" sz="800" dirty="0">
                <a:solidFill>
                  <a:srgbClr val="808080"/>
                </a:solidFill>
                <a:latin typeface="Arial"/>
                <a:cs typeface="Arial"/>
              </a:rPr>
              <a:t>Hayashi et al., </a:t>
            </a:r>
            <a:r>
              <a:rPr lang="de-DE" sz="800" i="1" dirty="0">
                <a:solidFill>
                  <a:srgbClr val="808080"/>
                </a:solidFill>
                <a:latin typeface="Arial"/>
                <a:cs typeface="Arial"/>
              </a:rPr>
              <a:t>J </a:t>
            </a:r>
            <a:r>
              <a:rPr lang="de-DE" sz="800" i="1" dirty="0" err="1">
                <a:solidFill>
                  <a:srgbClr val="808080"/>
                </a:solidFill>
                <a:latin typeface="Arial"/>
                <a:cs typeface="Arial"/>
              </a:rPr>
              <a:t>Clin</a:t>
            </a:r>
            <a:r>
              <a:rPr lang="de-DE" sz="800" i="1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lang="de-DE" sz="800" i="1" dirty="0" err="1">
                <a:solidFill>
                  <a:srgbClr val="808080"/>
                </a:solidFill>
                <a:latin typeface="Arial"/>
                <a:cs typeface="Arial"/>
              </a:rPr>
              <a:t>Oncol</a:t>
            </a:r>
            <a:r>
              <a:rPr lang="de-DE" sz="800" dirty="0">
                <a:solidFill>
                  <a:srgbClr val="808080"/>
                </a:solidFill>
                <a:latin typeface="Arial"/>
                <a:cs typeface="Arial"/>
              </a:rPr>
              <a:t> 2019</a:t>
            </a: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6928" y="2245445"/>
            <a:ext cx="7616292" cy="31009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11817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12575"/>
            <a:ext cx="9144000" cy="1033463"/>
          </a:xfrm>
          <a:prstGeom prst="rect">
            <a:avLst/>
          </a:prstGeom>
          <a:solidFill>
            <a:srgbClr val="DBDBDB"/>
          </a:solidFill>
          <a:ln w="9525">
            <a:noFill/>
            <a:miter lim="800000"/>
            <a:headEnd/>
            <a:tailEnd/>
          </a:ln>
          <a:effectLst>
            <a:outerShdw blurRad="50800" dist="38100" dir="840000">
              <a:srgbClr val="000000">
                <a:alpha val="43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DE" sz="2400" dirty="0">
                <a:solidFill>
                  <a:srgbClr val="800000"/>
                </a:solidFill>
                <a:latin typeface="Arial" pitchFamily="-112" charset="0"/>
              </a:rPr>
              <a:t>CONSORT </a:t>
            </a:r>
            <a:r>
              <a:rPr lang="de-DE" sz="2400" dirty="0" err="1">
                <a:solidFill>
                  <a:srgbClr val="800000"/>
                </a:solidFill>
                <a:latin typeface="Arial" pitchFamily="-112" charset="0"/>
              </a:rPr>
              <a:t>Diagram</a:t>
            </a:r>
            <a:endParaRPr lang="de-DE" sz="2400" dirty="0">
              <a:solidFill>
                <a:srgbClr val="800000"/>
              </a:solidFill>
              <a:latin typeface="Arial" pitchFamily="-112" charset="0"/>
            </a:endParaRPr>
          </a:p>
        </p:txBody>
      </p:sp>
      <p:sp>
        <p:nvSpPr>
          <p:cNvPr id="3" name="Rechteck 2"/>
          <p:cNvSpPr/>
          <p:nvPr/>
        </p:nvSpPr>
        <p:spPr bwMode="auto">
          <a:xfrm>
            <a:off x="7139122" y="2659834"/>
            <a:ext cx="500316" cy="388724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-112" charset="0"/>
            </a:endParaRPr>
          </a:p>
        </p:txBody>
      </p:sp>
      <p:sp>
        <p:nvSpPr>
          <p:cNvPr id="29" name="Rechteck 28"/>
          <p:cNvSpPr/>
          <p:nvPr/>
        </p:nvSpPr>
        <p:spPr bwMode="auto">
          <a:xfrm>
            <a:off x="1614866" y="2629418"/>
            <a:ext cx="500316" cy="388724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-112" charset="0"/>
            </a:endParaRPr>
          </a:p>
        </p:txBody>
      </p:sp>
      <p:sp>
        <p:nvSpPr>
          <p:cNvPr id="30" name="Rechteck 29"/>
          <p:cNvSpPr/>
          <p:nvPr/>
        </p:nvSpPr>
        <p:spPr bwMode="auto">
          <a:xfrm>
            <a:off x="1334307" y="6152580"/>
            <a:ext cx="6545667" cy="36253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-112" charset="0"/>
            </a:endParaRPr>
          </a:p>
        </p:txBody>
      </p:sp>
      <p:grpSp>
        <p:nvGrpSpPr>
          <p:cNvPr id="2" name="Gruppierung 19"/>
          <p:cNvGrpSpPr>
            <a:grpSpLocks/>
          </p:cNvGrpSpPr>
          <p:nvPr/>
        </p:nvGrpSpPr>
        <p:grpSpPr bwMode="auto">
          <a:xfrm>
            <a:off x="0" y="6400800"/>
            <a:ext cx="9144000" cy="457200"/>
            <a:chOff x="0" y="6400800"/>
            <a:chExt cx="9144000" cy="457199"/>
          </a:xfrm>
          <a:effectLst>
            <a:outerShdw blurRad="50800" dist="38100" dir="11760000">
              <a:srgbClr val="000000">
                <a:alpha val="43000"/>
              </a:srgbClr>
            </a:outerShdw>
          </a:effectLst>
        </p:grpSpPr>
        <p:sp>
          <p:nvSpPr>
            <p:cNvPr id="15367" name="Rectangle 2"/>
            <p:cNvSpPr>
              <a:spLocks noChangeArrowheads="1"/>
            </p:cNvSpPr>
            <p:nvPr/>
          </p:nvSpPr>
          <p:spPr bwMode="auto">
            <a:xfrm>
              <a:off x="0" y="6400800"/>
              <a:ext cx="9144000" cy="457199"/>
            </a:xfrm>
            <a:prstGeom prst="rect">
              <a:avLst/>
            </a:prstGeom>
            <a:solidFill>
              <a:srgbClr val="DBDBDB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de-DE" sz="1000">
                <a:solidFill>
                  <a:srgbClr val="800000"/>
                </a:solidFill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  <p:pic>
          <p:nvPicPr>
            <p:cNvPr id="15368" name="Picture 5" descr="Siegel_cmyk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 r="84666" b="20430"/>
            <a:stretch>
              <a:fillRect/>
            </a:stretch>
          </p:blipFill>
          <p:spPr bwMode="auto">
            <a:xfrm>
              <a:off x="75138" y="6441039"/>
              <a:ext cx="406042" cy="391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Bild 12" descr="logo_d_1z_rgb.png"/>
            <p:cNvPicPr>
              <a:picLocks noChangeAspect="1"/>
            </p:cNvPicPr>
            <p:nvPr/>
          </p:nvPicPr>
          <p:blipFill>
            <a:blip r:embed="rId4">
              <a:duotone>
                <a:schemeClr val="tx1">
                  <a:lumMod val="75000"/>
                  <a:lumOff val="25000"/>
                </a:schemeClr>
                <a:srgbClr val="FFF1C1"/>
              </a:duotone>
            </a:blip>
            <a:srcRect r="73264"/>
            <a:stretch>
              <a:fillRect/>
            </a:stretch>
          </p:blipFill>
          <p:spPr>
            <a:xfrm>
              <a:off x="533397" y="6532637"/>
              <a:ext cx="753534" cy="215295"/>
            </a:xfrm>
            <a:prstGeom prst="rect">
              <a:avLst/>
            </a:prstGeom>
          </p:spPr>
        </p:pic>
      </p:grpSp>
      <p:pic>
        <p:nvPicPr>
          <p:cNvPr id="10" name="Picture 10" descr="nctlogo_d_4c_338x66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296" r="50000"/>
                    </a14:imgEffect>
                  </a14:imgLayer>
                </a14:imgProps>
              </a:ext>
            </a:extLst>
          </a:blip>
          <a:srcRect r="49248" b="-6950"/>
          <a:stretch>
            <a:fillRect/>
          </a:stretch>
        </p:blipFill>
        <p:spPr bwMode="auto">
          <a:xfrm>
            <a:off x="1446893" y="6523113"/>
            <a:ext cx="634376" cy="26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nctlogo_d_4c_338x66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091" b="89394" l="23077" r="50592">
                        <a14:foregroundMark x1="36686" y1="71212" x2="36686" y2="71212"/>
                        <a14:foregroundMark x1="45266" y1="71212" x2="45266" y2="71212"/>
                      </a14:backgroundRemoval>
                    </a14:imgEffect>
                  </a14:imgLayer>
                </a14:imgProps>
              </a:ext>
            </a:extLst>
          </a:blip>
          <a:srcRect r="49248" b="-6950"/>
          <a:stretch>
            <a:fillRect/>
          </a:stretch>
        </p:blipFill>
        <p:spPr bwMode="auto">
          <a:xfrm>
            <a:off x="1430862" y="6539399"/>
            <a:ext cx="630193" cy="26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feld 19"/>
          <p:cNvSpPr txBox="1">
            <a:spLocks noChangeArrowheads="1"/>
          </p:cNvSpPr>
          <p:nvPr/>
        </p:nvSpPr>
        <p:spPr bwMode="auto">
          <a:xfrm>
            <a:off x="7384002" y="6525815"/>
            <a:ext cx="168187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de-DE" sz="800" dirty="0">
                <a:solidFill>
                  <a:srgbClr val="808080"/>
                </a:solidFill>
                <a:latin typeface="Arial"/>
                <a:cs typeface="Arial"/>
              </a:rPr>
              <a:t>Hayashi et al., </a:t>
            </a:r>
            <a:r>
              <a:rPr lang="de-DE" sz="800" i="1" dirty="0">
                <a:solidFill>
                  <a:srgbClr val="808080"/>
                </a:solidFill>
                <a:latin typeface="Arial"/>
                <a:cs typeface="Arial"/>
              </a:rPr>
              <a:t>J </a:t>
            </a:r>
            <a:r>
              <a:rPr lang="de-DE" sz="800" i="1" dirty="0" err="1">
                <a:solidFill>
                  <a:srgbClr val="808080"/>
                </a:solidFill>
                <a:latin typeface="Arial"/>
                <a:cs typeface="Arial"/>
              </a:rPr>
              <a:t>Clin</a:t>
            </a:r>
            <a:r>
              <a:rPr lang="de-DE" sz="800" i="1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lang="de-DE" sz="800" i="1" dirty="0" err="1">
                <a:solidFill>
                  <a:srgbClr val="808080"/>
                </a:solidFill>
                <a:latin typeface="Arial"/>
                <a:cs typeface="Arial"/>
              </a:rPr>
              <a:t>Oncol</a:t>
            </a:r>
            <a:r>
              <a:rPr lang="de-DE" sz="800" dirty="0">
                <a:solidFill>
                  <a:srgbClr val="808080"/>
                </a:solidFill>
                <a:latin typeface="Arial"/>
                <a:cs typeface="Arial"/>
              </a:rPr>
              <a:t> 2019</a:t>
            </a:r>
          </a:p>
        </p:txBody>
      </p:sp>
      <p:grpSp>
        <p:nvGrpSpPr>
          <p:cNvPr id="7" name="Gruppierung 6"/>
          <p:cNvGrpSpPr/>
          <p:nvPr/>
        </p:nvGrpSpPr>
        <p:grpSpPr>
          <a:xfrm>
            <a:off x="1529365" y="1573102"/>
            <a:ext cx="6088735" cy="4372240"/>
            <a:chOff x="2178053" y="1162024"/>
            <a:chExt cx="4803995" cy="3449685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F5296B08-7571-EC46-A9AC-FEF20B09CE1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193968" y="1162024"/>
              <a:ext cx="4771367" cy="2907552"/>
            </a:xfrm>
            <a:prstGeom prst="rect">
              <a:avLst/>
            </a:prstGeom>
          </p:spPr>
        </p:pic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C95770F8-2D35-904F-BA84-5AC0DF4BA7ED}"/>
                </a:ext>
              </a:extLst>
            </p:cNvPr>
            <p:cNvSpPr/>
            <p:nvPr/>
          </p:nvSpPr>
          <p:spPr bwMode="auto">
            <a:xfrm>
              <a:off x="2193968" y="3087584"/>
              <a:ext cx="2283029" cy="213756"/>
            </a:xfrm>
            <a:prstGeom prst="rect">
              <a:avLst/>
            </a:prstGeom>
            <a:solidFill>
              <a:srgbClr val="C00000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itchFamily="-112" charset="0"/>
              </a:endParaRPr>
            </a:p>
          </p:txBody>
        </p:sp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4ABD337F-4E6F-EC41-9781-1ADA5C5C2F41}"/>
                </a:ext>
              </a:extLst>
            </p:cNvPr>
            <p:cNvSpPr/>
            <p:nvPr/>
          </p:nvSpPr>
          <p:spPr bwMode="auto">
            <a:xfrm>
              <a:off x="4684373" y="3093415"/>
              <a:ext cx="2283029" cy="213756"/>
            </a:xfrm>
            <a:prstGeom prst="rect">
              <a:avLst/>
            </a:prstGeom>
            <a:solidFill>
              <a:srgbClr val="C00000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itchFamily="-112" charset="0"/>
              </a:endParaRPr>
            </a:p>
          </p:txBody>
        </p:sp>
        <p:pic>
          <p:nvPicPr>
            <p:cNvPr id="4" name="Bild 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178053" y="4071483"/>
              <a:ext cx="4803995" cy="540226"/>
            </a:xfrm>
            <a:prstGeom prst="rect">
              <a:avLst/>
            </a:prstGeom>
          </p:spPr>
        </p:pic>
      </p:grpSp>
      <p:pic>
        <p:nvPicPr>
          <p:cNvPr id="8" name="Bild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4694" y="1667703"/>
            <a:ext cx="2215781" cy="1706844"/>
          </a:xfrm>
          <a:prstGeom prst="rect">
            <a:avLst/>
          </a:prstGeom>
          <a:ln w="6350" cmpd="sng">
            <a:solidFill>
              <a:srgbClr val="000000"/>
            </a:solidFill>
          </a:ln>
        </p:spPr>
      </p:pic>
      <p:sp>
        <p:nvSpPr>
          <p:cNvPr id="9" name="Textfeld 8"/>
          <p:cNvSpPr txBox="1"/>
          <p:nvPr/>
        </p:nvSpPr>
        <p:spPr>
          <a:xfrm>
            <a:off x="392668" y="1466398"/>
            <a:ext cx="121058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>
                <a:solidFill>
                  <a:srgbClr val="000000"/>
                </a:solidFill>
              </a:rPr>
              <a:t>Site-</a:t>
            </a:r>
            <a:r>
              <a:rPr lang="de-DE" sz="800" dirty="0" err="1">
                <a:solidFill>
                  <a:srgbClr val="000000"/>
                </a:solidFill>
              </a:rPr>
              <a:t>specific</a:t>
            </a:r>
            <a:r>
              <a:rPr lang="de-DE" sz="800" dirty="0">
                <a:solidFill>
                  <a:srgbClr val="000000"/>
                </a:solidFill>
              </a:rPr>
              <a:t> </a:t>
            </a:r>
            <a:r>
              <a:rPr lang="de-DE" sz="800" dirty="0" err="1">
                <a:solidFill>
                  <a:srgbClr val="000000"/>
                </a:solidFill>
              </a:rPr>
              <a:t>treatment</a:t>
            </a:r>
            <a:endParaRPr lang="de-DE" sz="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591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12575"/>
            <a:ext cx="9144000" cy="1033463"/>
          </a:xfrm>
          <a:prstGeom prst="rect">
            <a:avLst/>
          </a:prstGeom>
          <a:solidFill>
            <a:srgbClr val="DBDBDB"/>
          </a:solidFill>
          <a:ln w="9525">
            <a:noFill/>
            <a:miter lim="800000"/>
            <a:headEnd/>
            <a:tailEnd/>
          </a:ln>
          <a:effectLst>
            <a:outerShdw blurRad="50800" dist="38100" dir="840000">
              <a:srgbClr val="000000">
                <a:alpha val="43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DE" sz="2400" dirty="0">
                <a:solidFill>
                  <a:srgbClr val="800000"/>
                </a:solidFill>
                <a:latin typeface="Arial" pitchFamily="-112" charset="0"/>
              </a:rPr>
              <a:t>Patient </a:t>
            </a:r>
            <a:r>
              <a:rPr lang="de-DE" sz="2400" dirty="0" err="1">
                <a:solidFill>
                  <a:srgbClr val="800000"/>
                </a:solidFill>
                <a:latin typeface="Arial" pitchFamily="-112" charset="0"/>
              </a:rPr>
              <a:t>Characteristics</a:t>
            </a:r>
            <a:endParaRPr lang="de-DE" sz="2400" dirty="0">
              <a:solidFill>
                <a:srgbClr val="800000"/>
              </a:solidFill>
              <a:latin typeface="Arial" pitchFamily="-112" charset="0"/>
            </a:endParaRPr>
          </a:p>
        </p:txBody>
      </p:sp>
      <p:sp>
        <p:nvSpPr>
          <p:cNvPr id="3" name="Rechteck 2"/>
          <p:cNvSpPr/>
          <p:nvPr/>
        </p:nvSpPr>
        <p:spPr bwMode="auto">
          <a:xfrm>
            <a:off x="7139122" y="2659834"/>
            <a:ext cx="500316" cy="388724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-112" charset="0"/>
            </a:endParaRPr>
          </a:p>
        </p:txBody>
      </p:sp>
      <p:sp>
        <p:nvSpPr>
          <p:cNvPr id="29" name="Rechteck 28"/>
          <p:cNvSpPr/>
          <p:nvPr/>
        </p:nvSpPr>
        <p:spPr bwMode="auto">
          <a:xfrm>
            <a:off x="1614866" y="2629418"/>
            <a:ext cx="500316" cy="388724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-112" charset="0"/>
            </a:endParaRPr>
          </a:p>
        </p:txBody>
      </p:sp>
      <p:sp>
        <p:nvSpPr>
          <p:cNvPr id="30" name="Rechteck 29"/>
          <p:cNvSpPr/>
          <p:nvPr/>
        </p:nvSpPr>
        <p:spPr bwMode="auto">
          <a:xfrm>
            <a:off x="1334307" y="6152580"/>
            <a:ext cx="6545667" cy="36253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-112" charset="0"/>
            </a:endParaRPr>
          </a:p>
        </p:txBody>
      </p:sp>
      <p:grpSp>
        <p:nvGrpSpPr>
          <p:cNvPr id="2" name="Gruppierung 19"/>
          <p:cNvGrpSpPr>
            <a:grpSpLocks/>
          </p:cNvGrpSpPr>
          <p:nvPr/>
        </p:nvGrpSpPr>
        <p:grpSpPr bwMode="auto">
          <a:xfrm>
            <a:off x="0" y="6400800"/>
            <a:ext cx="9144000" cy="457200"/>
            <a:chOff x="0" y="6400800"/>
            <a:chExt cx="9144000" cy="457199"/>
          </a:xfrm>
          <a:effectLst>
            <a:outerShdw blurRad="50800" dist="38100" dir="11760000">
              <a:srgbClr val="000000">
                <a:alpha val="43000"/>
              </a:srgbClr>
            </a:outerShdw>
          </a:effectLst>
        </p:grpSpPr>
        <p:sp>
          <p:nvSpPr>
            <p:cNvPr id="15367" name="Rectangle 2"/>
            <p:cNvSpPr>
              <a:spLocks noChangeArrowheads="1"/>
            </p:cNvSpPr>
            <p:nvPr/>
          </p:nvSpPr>
          <p:spPr bwMode="auto">
            <a:xfrm>
              <a:off x="0" y="6400800"/>
              <a:ext cx="9144000" cy="457199"/>
            </a:xfrm>
            <a:prstGeom prst="rect">
              <a:avLst/>
            </a:prstGeom>
            <a:solidFill>
              <a:srgbClr val="DBDBDB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de-DE" sz="1000">
                <a:solidFill>
                  <a:srgbClr val="800000"/>
                </a:solidFill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  <p:pic>
          <p:nvPicPr>
            <p:cNvPr id="15368" name="Picture 5" descr="Siegel_cmyk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 r="84666" b="20430"/>
            <a:stretch>
              <a:fillRect/>
            </a:stretch>
          </p:blipFill>
          <p:spPr bwMode="auto">
            <a:xfrm>
              <a:off x="75138" y="6441039"/>
              <a:ext cx="406042" cy="391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Bild 12" descr="logo_d_1z_rgb.png"/>
            <p:cNvPicPr>
              <a:picLocks noChangeAspect="1"/>
            </p:cNvPicPr>
            <p:nvPr/>
          </p:nvPicPr>
          <p:blipFill>
            <a:blip r:embed="rId4">
              <a:duotone>
                <a:schemeClr val="tx1">
                  <a:lumMod val="75000"/>
                  <a:lumOff val="25000"/>
                </a:schemeClr>
                <a:srgbClr val="FFF1C1"/>
              </a:duotone>
            </a:blip>
            <a:srcRect r="73264"/>
            <a:stretch>
              <a:fillRect/>
            </a:stretch>
          </p:blipFill>
          <p:spPr>
            <a:xfrm>
              <a:off x="533397" y="6532637"/>
              <a:ext cx="753534" cy="215295"/>
            </a:xfrm>
            <a:prstGeom prst="rect">
              <a:avLst/>
            </a:prstGeom>
          </p:spPr>
        </p:pic>
      </p:grpSp>
      <p:pic>
        <p:nvPicPr>
          <p:cNvPr id="10" name="Picture 10" descr="nctlogo_d_4c_338x66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296" r="50000"/>
                    </a14:imgEffect>
                  </a14:imgLayer>
                </a14:imgProps>
              </a:ext>
            </a:extLst>
          </a:blip>
          <a:srcRect r="49248" b="-6950"/>
          <a:stretch>
            <a:fillRect/>
          </a:stretch>
        </p:blipFill>
        <p:spPr bwMode="auto">
          <a:xfrm>
            <a:off x="1446893" y="6523113"/>
            <a:ext cx="634376" cy="26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nctlogo_d_4c_338x66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091" b="89394" l="23077" r="50592">
                        <a14:foregroundMark x1="36686" y1="71212" x2="36686" y2="71212"/>
                        <a14:foregroundMark x1="45266" y1="71212" x2="45266" y2="71212"/>
                      </a14:backgroundRemoval>
                    </a14:imgEffect>
                  </a14:imgLayer>
                </a14:imgProps>
              </a:ext>
            </a:extLst>
          </a:blip>
          <a:srcRect r="49248" b="-6950"/>
          <a:stretch>
            <a:fillRect/>
          </a:stretch>
        </p:blipFill>
        <p:spPr bwMode="auto">
          <a:xfrm>
            <a:off x="1430862" y="6539399"/>
            <a:ext cx="630193" cy="26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feld 19"/>
          <p:cNvSpPr txBox="1">
            <a:spLocks noChangeArrowheads="1"/>
          </p:cNvSpPr>
          <p:nvPr/>
        </p:nvSpPr>
        <p:spPr bwMode="auto">
          <a:xfrm>
            <a:off x="7384002" y="6525815"/>
            <a:ext cx="168187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de-DE" sz="800" dirty="0">
                <a:solidFill>
                  <a:srgbClr val="808080"/>
                </a:solidFill>
                <a:latin typeface="Arial"/>
                <a:cs typeface="Arial"/>
              </a:rPr>
              <a:t>Hayashi et al., </a:t>
            </a:r>
            <a:r>
              <a:rPr lang="de-DE" sz="800" i="1" dirty="0">
                <a:solidFill>
                  <a:srgbClr val="808080"/>
                </a:solidFill>
                <a:latin typeface="Arial"/>
                <a:cs typeface="Arial"/>
              </a:rPr>
              <a:t>J </a:t>
            </a:r>
            <a:r>
              <a:rPr lang="de-DE" sz="800" i="1" dirty="0" err="1">
                <a:solidFill>
                  <a:srgbClr val="808080"/>
                </a:solidFill>
                <a:latin typeface="Arial"/>
                <a:cs typeface="Arial"/>
              </a:rPr>
              <a:t>Clin</a:t>
            </a:r>
            <a:r>
              <a:rPr lang="de-DE" sz="800" i="1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lang="de-DE" sz="800" i="1" dirty="0" err="1">
                <a:solidFill>
                  <a:srgbClr val="808080"/>
                </a:solidFill>
                <a:latin typeface="Arial"/>
                <a:cs typeface="Arial"/>
              </a:rPr>
              <a:t>Oncol</a:t>
            </a:r>
            <a:r>
              <a:rPr lang="de-DE" sz="800" dirty="0">
                <a:solidFill>
                  <a:srgbClr val="808080"/>
                </a:solidFill>
                <a:latin typeface="Arial"/>
                <a:cs typeface="Arial"/>
              </a:rPr>
              <a:t> 2019</a:t>
            </a: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6427" y="1589503"/>
            <a:ext cx="7297253" cy="4424536"/>
          </a:xfrm>
          <a:prstGeom prst="rect">
            <a:avLst/>
          </a:prstGeom>
        </p:spPr>
      </p:pic>
      <p:sp>
        <p:nvSpPr>
          <p:cNvPr id="21" name="Rechteck 20">
            <a:extLst>
              <a:ext uri="{FF2B5EF4-FFF2-40B4-BE49-F238E27FC236}">
                <a16:creationId xmlns:a16="http://schemas.microsoft.com/office/drawing/2014/main" id="{AA30173F-6785-C843-95DD-559C6D579A42}"/>
              </a:ext>
            </a:extLst>
          </p:cNvPr>
          <p:cNvSpPr/>
          <p:nvPr/>
        </p:nvSpPr>
        <p:spPr bwMode="auto">
          <a:xfrm>
            <a:off x="946198" y="4779582"/>
            <a:ext cx="7207693" cy="198035"/>
          </a:xfrm>
          <a:prstGeom prst="rect">
            <a:avLst/>
          </a:prstGeom>
          <a:solidFill>
            <a:srgbClr val="FFFF00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31795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RPPTCOMPATIBLERD03" val="RXP"/>
  <p:tag name="VARPPTTYPE" val="RXP"/>
  <p:tag name="VARPPTSLIDEFORMAT" val="RXP"/>
  <p:tag name="VARPPTCOMPATIBLE4" val="RXP"/>
  <p:tag name="VARSAVEMESSAGETIMESTAMP" val="RXP13.11.2017"/>
  <p:tag name="PRESGUID" val="083c6388-9b17-4996-a9ff-5b65070376b9"/>
</p:tagLst>
</file>

<file path=ppt/theme/theme1.xml><?xml version="1.0" encoding="utf-8"?>
<a:theme xmlns:a="http://schemas.openxmlformats.org/drawingml/2006/main" name="Olomouc1">
  <a:themeElements>
    <a:clrScheme name="Olomouc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lomouc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itchFamily="-112" charset="0"/>
          </a:defRPr>
        </a:defPPr>
      </a:lstStyle>
    </a:lnDef>
  </a:objectDefaults>
  <a:extraClrSchemeLst>
    <a:extraClrScheme>
      <a:clrScheme name="Olomouc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omouc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omouc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omouc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omouc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omouc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omouc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Olomouc1</Template>
  <TotalTime>1</TotalTime>
  <Words>292</Words>
  <Application>Microsoft Office PowerPoint</Application>
  <PresentationFormat>On-screen Show (4:3)</PresentationFormat>
  <Paragraphs>95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Tahoma</vt:lpstr>
      <vt:lpstr>Times New Roman</vt:lpstr>
      <vt:lpstr>Wingdings</vt:lpstr>
      <vt:lpstr>Olomouc1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Alwin Krämer</dc:creator>
  <cp:lastModifiedBy>John Symons</cp:lastModifiedBy>
  <cp:revision>595</cp:revision>
  <cp:lastPrinted>2017-06-20T14:37:03Z</cp:lastPrinted>
  <dcterms:created xsi:type="dcterms:W3CDTF">2018-02-05T09:42:08Z</dcterms:created>
  <dcterms:modified xsi:type="dcterms:W3CDTF">2019-05-07T13:27:59Z</dcterms:modified>
</cp:coreProperties>
</file>