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701" r:id="rId2"/>
    <p:sldMasterId id="2147483790" r:id="rId3"/>
    <p:sldMasterId id="2147483859" r:id="rId4"/>
    <p:sldMasterId id="2147483904" r:id="rId5"/>
    <p:sldMasterId id="2147483917" r:id="rId6"/>
    <p:sldMasterId id="2147483943" r:id="rId7"/>
    <p:sldMasterId id="2147483955" r:id="rId8"/>
    <p:sldMasterId id="2147483997" r:id="rId9"/>
    <p:sldMasterId id="2147484018" r:id="rId10"/>
    <p:sldMasterId id="2147484045" r:id="rId11"/>
  </p:sldMasterIdLst>
  <p:notesMasterIdLst>
    <p:notesMasterId r:id="rId34"/>
  </p:notesMasterIdLst>
  <p:handoutMasterIdLst>
    <p:handoutMasterId r:id="rId35"/>
  </p:handoutMasterIdLst>
  <p:sldIdLst>
    <p:sldId id="413" r:id="rId12"/>
    <p:sldId id="414" r:id="rId13"/>
    <p:sldId id="536" r:id="rId14"/>
    <p:sldId id="541" r:id="rId15"/>
    <p:sldId id="542" r:id="rId16"/>
    <p:sldId id="539" r:id="rId17"/>
    <p:sldId id="540" r:id="rId18"/>
    <p:sldId id="546" r:id="rId19"/>
    <p:sldId id="545" r:id="rId20"/>
    <p:sldId id="547" r:id="rId21"/>
    <p:sldId id="552" r:id="rId22"/>
    <p:sldId id="549" r:id="rId23"/>
    <p:sldId id="474" r:id="rId24"/>
    <p:sldId id="578" r:id="rId25"/>
    <p:sldId id="557" r:id="rId26"/>
    <p:sldId id="579" r:id="rId27"/>
    <p:sldId id="580" r:id="rId28"/>
    <p:sldId id="581" r:id="rId29"/>
    <p:sldId id="582" r:id="rId30"/>
    <p:sldId id="550" r:id="rId31"/>
    <p:sldId id="538" r:id="rId32"/>
    <p:sldId id="450" r:id="rId33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2D8EFC-0AF7-EC44-970A-D185142057C9}">
          <p14:sldIdLst>
            <p14:sldId id="413"/>
            <p14:sldId id="414"/>
            <p14:sldId id="536"/>
            <p14:sldId id="541"/>
            <p14:sldId id="542"/>
            <p14:sldId id="539"/>
            <p14:sldId id="540"/>
            <p14:sldId id="546"/>
            <p14:sldId id="545"/>
            <p14:sldId id="547"/>
            <p14:sldId id="552"/>
            <p14:sldId id="549"/>
            <p14:sldId id="474"/>
            <p14:sldId id="578"/>
            <p14:sldId id="557"/>
            <p14:sldId id="579"/>
            <p14:sldId id="580"/>
            <p14:sldId id="581"/>
            <p14:sldId id="582"/>
            <p14:sldId id="550"/>
            <p14:sldId id="538"/>
            <p14:sldId id="45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cturus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EFF"/>
    <a:srgbClr val="99CCFF"/>
    <a:srgbClr val="E5F4FF"/>
    <a:srgbClr val="B9E1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30" autoAdjust="0"/>
    <p:restoredTop sz="92773" autoAdjust="0"/>
  </p:normalViewPr>
  <p:slideViewPr>
    <p:cSldViewPr>
      <p:cViewPr>
        <p:scale>
          <a:sx n="75" d="100"/>
          <a:sy n="75" d="100"/>
        </p:scale>
        <p:origin x="-2056" y="-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Air%20HD%20Wasan:Users:hswasan1:Library:Mail%20Downloads:CUP%20ONE%20Plots-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rupamurugaesu\Desktop\nirupa_actionability_barplot_gene_variant_level_numbe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 sz="2000"/>
              <a:t>Clinical Trial/Translational Study Overlap</a:t>
            </a:r>
          </a:p>
        </c:rich>
      </c:tx>
      <c:layout>
        <c:manualLayout>
          <c:xMode val="edge"/>
          <c:yMode val="edge"/>
          <c:x val="0.152050313618637"/>
          <c:y val="0.038758204135079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2380658969658"/>
          <c:y val="0.341969128208696"/>
          <c:w val="0.216666414775838"/>
          <c:h val="0.471502888893808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2088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populations!$A$1:$A$3</c:f>
              <c:strCache>
                <c:ptCount val="3"/>
                <c:pt idx="0">
                  <c:v>Clinical Trial Only</c:v>
                </c:pt>
                <c:pt idx="1">
                  <c:v>Clinical Trial and Translational Study</c:v>
                </c:pt>
                <c:pt idx="2">
                  <c:v>Translational Study Only</c:v>
                </c:pt>
              </c:strCache>
            </c:strRef>
          </c:cat>
          <c:val>
            <c:numRef>
              <c:f>populations!$B$1:$B$3</c:f>
              <c:numCache>
                <c:formatCode>0.00%</c:formatCode>
                <c:ptCount val="3"/>
                <c:pt idx="0">
                  <c:v>0.025</c:v>
                </c:pt>
                <c:pt idx="1">
                  <c:v>0.294</c:v>
                </c:pt>
                <c:pt idx="2">
                  <c:v>0.681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3363618731629"/>
          <c:y val="0.198034187889217"/>
          <c:w val="0.399968624013528"/>
          <c:h val="0.70282670034118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nirupa_actionability_barplot_ge!$B$22</c:f>
              <c:strCache>
                <c:ptCount val="1"/>
                <c:pt idx="0">
                  <c:v>No small variants identified in potentially actionable geneso actionable variants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nirupa_actionability_barplot_ge!$A$23:$A$35</c:f>
              <c:strCache>
                <c:ptCount val="13"/>
                <c:pt idx="0">
                  <c:v>Breast</c:v>
                </c:pt>
                <c:pt idx="1">
                  <c:v>Colorectal</c:v>
                </c:pt>
                <c:pt idx="2">
                  <c:v>Lung</c:v>
                </c:pt>
                <c:pt idx="3">
                  <c:v>Renal</c:v>
                </c:pt>
                <c:pt idx="4">
                  <c:v>Endometrial  </c:v>
                </c:pt>
                <c:pt idx="5">
                  <c:v>Sarcome</c:v>
                </c:pt>
                <c:pt idx="6">
                  <c:v>Ovarian</c:v>
                </c:pt>
                <c:pt idx="7">
                  <c:v>Adult Glioma</c:v>
                </c:pt>
                <c:pt idx="8">
                  <c:v>Prostate</c:v>
                </c:pt>
                <c:pt idx="9">
                  <c:v>Hepatopancreatobiliary</c:v>
                </c:pt>
                <c:pt idx="10">
                  <c:v>Bladder</c:v>
                </c:pt>
                <c:pt idx="11">
                  <c:v>Malignant_melanoma</c:v>
                </c:pt>
                <c:pt idx="12">
                  <c:v>Upper_gastrointestinal</c:v>
                </c:pt>
              </c:strCache>
            </c:strRef>
          </c:cat>
          <c:val>
            <c:numRef>
              <c:f>nirupa_actionability_barplot_ge!$B$23:$B$35</c:f>
              <c:numCache>
                <c:formatCode>General</c:formatCode>
                <c:ptCount val="13"/>
                <c:pt idx="0">
                  <c:v>426.0</c:v>
                </c:pt>
                <c:pt idx="1">
                  <c:v>258.0</c:v>
                </c:pt>
                <c:pt idx="2">
                  <c:v>130.0</c:v>
                </c:pt>
                <c:pt idx="3">
                  <c:v>432.0</c:v>
                </c:pt>
                <c:pt idx="4">
                  <c:v>352.0</c:v>
                </c:pt>
                <c:pt idx="5">
                  <c:v>332.0</c:v>
                </c:pt>
                <c:pt idx="6">
                  <c:v>48.0</c:v>
                </c:pt>
                <c:pt idx="7">
                  <c:v>204.0</c:v>
                </c:pt>
                <c:pt idx="8">
                  <c:v>160.0</c:v>
                </c:pt>
                <c:pt idx="9">
                  <c:v>100.0</c:v>
                </c:pt>
                <c:pt idx="10">
                  <c:v>48.0</c:v>
                </c:pt>
                <c:pt idx="11">
                  <c:v>129.0</c:v>
                </c:pt>
                <c:pt idx="12">
                  <c:v>110.0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1-5240-B5F3-248AC4405291}"/>
            </c:ext>
          </c:extLst>
        </c:ser>
        <c:ser>
          <c:idx val="1"/>
          <c:order val="1"/>
          <c:tx>
            <c:strRef>
              <c:f>nirupa_actionability_barplot_ge!$C$22</c:f>
              <c:strCache>
                <c:ptCount val="1"/>
                <c:pt idx="0">
                  <c:v>Small variants identified in potentially actionable genes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nirupa_actionability_barplot_ge!$A$23:$A$35</c:f>
              <c:strCache>
                <c:ptCount val="13"/>
                <c:pt idx="0">
                  <c:v>Breast</c:v>
                </c:pt>
                <c:pt idx="1">
                  <c:v>Colorectal</c:v>
                </c:pt>
                <c:pt idx="2">
                  <c:v>Lung</c:v>
                </c:pt>
                <c:pt idx="3">
                  <c:v>Renal</c:v>
                </c:pt>
                <c:pt idx="4">
                  <c:v>Endometrial  </c:v>
                </c:pt>
                <c:pt idx="5">
                  <c:v>Sarcome</c:v>
                </c:pt>
                <c:pt idx="6">
                  <c:v>Ovarian</c:v>
                </c:pt>
                <c:pt idx="7">
                  <c:v>Adult Glioma</c:v>
                </c:pt>
                <c:pt idx="8">
                  <c:v>Prostate</c:v>
                </c:pt>
                <c:pt idx="9">
                  <c:v>Hepatopancreatobiliary</c:v>
                </c:pt>
                <c:pt idx="10">
                  <c:v>Bladder</c:v>
                </c:pt>
                <c:pt idx="11">
                  <c:v>Malignant_melanoma</c:v>
                </c:pt>
                <c:pt idx="12">
                  <c:v>Upper_gastrointestinal</c:v>
                </c:pt>
              </c:strCache>
            </c:strRef>
          </c:cat>
          <c:val>
            <c:numRef>
              <c:f>nirupa_actionability_barplot_ge!$C$23:$C$35</c:f>
              <c:numCache>
                <c:formatCode>General</c:formatCode>
                <c:ptCount val="13"/>
                <c:pt idx="0">
                  <c:v>808.0</c:v>
                </c:pt>
                <c:pt idx="1">
                  <c:v>252.0</c:v>
                </c:pt>
                <c:pt idx="2">
                  <c:v>310.0</c:v>
                </c:pt>
                <c:pt idx="3">
                  <c:v>156.0</c:v>
                </c:pt>
                <c:pt idx="4">
                  <c:v>0.0</c:v>
                </c:pt>
                <c:pt idx="5">
                  <c:v>12.0</c:v>
                </c:pt>
                <c:pt idx="6">
                  <c:v>189.0</c:v>
                </c:pt>
                <c:pt idx="7">
                  <c:v>0.0</c:v>
                </c:pt>
                <c:pt idx="8">
                  <c:v>44.0</c:v>
                </c:pt>
                <c:pt idx="9">
                  <c:v>45.0</c:v>
                </c:pt>
                <c:pt idx="10">
                  <c:v>86.0</c:v>
                </c:pt>
                <c:pt idx="11">
                  <c:v>0.0</c:v>
                </c:pt>
                <c:pt idx="1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41-5240-B5F3-248AC4405291}"/>
            </c:ext>
          </c:extLst>
        </c:ser>
        <c:ser>
          <c:idx val="2"/>
          <c:order val="2"/>
          <c:tx>
            <c:strRef>
              <c:f>nirupa_actionability_barplot_ge!$D$22</c:f>
              <c:strCache>
                <c:ptCount val="1"/>
                <c:pt idx="0">
                  <c:v>Small variants identified in known actionable genes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nirupa_actionability_barplot_ge!$A$23:$A$35</c:f>
              <c:strCache>
                <c:ptCount val="13"/>
                <c:pt idx="0">
                  <c:v>Breast</c:v>
                </c:pt>
                <c:pt idx="1">
                  <c:v>Colorectal</c:v>
                </c:pt>
                <c:pt idx="2">
                  <c:v>Lung</c:v>
                </c:pt>
                <c:pt idx="3">
                  <c:v>Renal</c:v>
                </c:pt>
                <c:pt idx="4">
                  <c:v>Endometrial  </c:v>
                </c:pt>
                <c:pt idx="5">
                  <c:v>Sarcome</c:v>
                </c:pt>
                <c:pt idx="6">
                  <c:v>Ovarian</c:v>
                </c:pt>
                <c:pt idx="7">
                  <c:v>Adult Glioma</c:v>
                </c:pt>
                <c:pt idx="8">
                  <c:v>Prostate</c:v>
                </c:pt>
                <c:pt idx="9">
                  <c:v>Hepatopancreatobiliary</c:v>
                </c:pt>
                <c:pt idx="10">
                  <c:v>Bladder</c:v>
                </c:pt>
                <c:pt idx="11">
                  <c:v>Malignant_melanoma</c:v>
                </c:pt>
                <c:pt idx="12">
                  <c:v>Upper_gastrointestinal</c:v>
                </c:pt>
              </c:strCache>
            </c:strRef>
          </c:cat>
          <c:val>
            <c:numRef>
              <c:f>nirupa_actionability_barplot_ge!$D$23:$D$35</c:f>
              <c:numCache>
                <c:formatCode>General</c:formatCode>
                <c:ptCount val="13"/>
                <c:pt idx="0">
                  <c:v>5.0</c:v>
                </c:pt>
                <c:pt idx="1">
                  <c:v>677.0</c:v>
                </c:pt>
                <c:pt idx="2">
                  <c:v>237.0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8.0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41-5240-B5F3-248AC4405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0233048"/>
        <c:axId val="-2040022888"/>
      </c:barChart>
      <c:catAx>
        <c:axId val="-2040233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Tumour Type</a:t>
                </a:r>
              </a:p>
            </c:rich>
          </c:tx>
          <c:layout>
            <c:manualLayout>
              <c:xMode val="edge"/>
              <c:yMode val="edge"/>
              <c:x val="0.402313078697534"/>
              <c:y val="0.7202602111364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0022888"/>
        <c:crosses val="autoZero"/>
        <c:auto val="1"/>
        <c:lblAlgn val="ctr"/>
        <c:lblOffset val="100"/>
        <c:noMultiLvlLbl val="0"/>
      </c:catAx>
      <c:valAx>
        <c:axId val="-2040022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No. of patients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0233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86400351939"/>
          <c:y val="0.094001531064989"/>
          <c:w val="0.672550843912156"/>
          <c:h val="0.168504371891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41-664B-B89E-A999C9880DE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41-664B-B89E-A999C9880DE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41-664B-B89E-A999C9880DE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41-664B-B89E-A999C9880DE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"/>
                  <c:y val="-0.09722222222222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7659733158355208"/>
                      <c:h val="0.2399074074074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A41-664B-B89E-A999C9880DE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Sheet1!$B$12:$B$15</c:f>
              <c:strCache>
                <c:ptCount val="4"/>
                <c:pt idx="0">
                  <c:v>KRAS/NRAS</c:v>
                </c:pt>
                <c:pt idx="1">
                  <c:v>BRAF</c:v>
                </c:pt>
                <c:pt idx="2">
                  <c:v>PIK3CA</c:v>
                </c:pt>
                <c:pt idx="3">
                  <c:v>2+ Genes (KRAS/NRAS/PIK3CA/BRAF</c:v>
                </c:pt>
              </c:strCache>
            </c:strRef>
          </c:cat>
          <c:val>
            <c:numRef>
              <c:f>Sheet1!$C$12:$C$15</c:f>
              <c:numCache>
                <c:formatCode>General</c:formatCode>
                <c:ptCount val="4"/>
                <c:pt idx="0">
                  <c:v>92.0</c:v>
                </c:pt>
                <c:pt idx="1">
                  <c:v>29.0</c:v>
                </c:pt>
                <c:pt idx="2">
                  <c:v>22.0</c:v>
                </c:pt>
                <c:pt idx="3">
                  <c:v>86.0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A41-664B-B89E-A999C9880DE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0855BC8-C073-4EEF-80C2-F424AC855D9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3790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3EF0F0C-3F7E-4758-B5F2-0DA081413D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231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A8235E-710C-6C4C-BC81-22299D01B4A2}" type="slidenum">
              <a:rPr lang="en-GB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2437" cy="3195637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44"/>
            <a:ext cx="5027384" cy="411355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7" rIns="90479" bIns="44447"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236BDF7-3876-F740-B030-FFAC411FF5B5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70F92-F15F-2C4C-866A-3FBE6673C7CD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53A554F-0AE3-F842-985A-64FB018AD0B9}" type="slidenum">
              <a:rPr lang="en-US" sz="1200" b="0" smtClean="0">
                <a:solidFill>
                  <a:srgbClr val="000000"/>
                </a:solidFill>
              </a:rPr>
              <a:pPr algn="r" eaLnBrk="1" hangingPunct="1"/>
              <a:t>4</a:t>
            </a:fld>
            <a:endParaRPr lang="en-US" sz="1200" b="0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B28C09-1E36-EB4F-9CDA-988B1B9031B1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>
                <a:latin typeface="Calibri" charset="0"/>
              </a:rPr>
              <a:t>Rapidly progressive nature and dismal prognosis of most patients with CUP, combined with the lack of standard regimes,</a:t>
            </a:r>
          </a:p>
          <a:p>
            <a:r>
              <a:rPr lang="en-AU">
                <a:latin typeface="Calibri" charset="0"/>
              </a:rPr>
              <a:t>indicates that </a:t>
            </a:r>
            <a:r>
              <a:rPr lang="en-AU" b="1">
                <a:latin typeface="Calibri" charset="0"/>
              </a:rPr>
              <a:t>Novel therapeutic approaches are urgently needed</a:t>
            </a:r>
            <a:r>
              <a:rPr lang="en-AU">
                <a:latin typeface="Calibri" charset="0"/>
              </a:rPr>
              <a:t> </a:t>
            </a:r>
          </a:p>
          <a:p>
            <a:endParaRPr lang="en-AU">
              <a:latin typeface="Calibri" charset="0"/>
            </a:endParaRPr>
          </a:p>
          <a:p>
            <a:r>
              <a:rPr lang="en-US">
                <a:latin typeface="Calibri" charset="0"/>
              </a:rPr>
              <a:t>Biankin, A.V., Waddell, N., Kassahn, K.S., Gingras, M.C., Muthuswamy, L.B., Johns, A.L., Miller, D.K., Wilson, P.J., Patch, A.M., Wu, J., et al.; Australian Pancreatic Cancer Genome Initiative. (2012). Pancreatic cancer genomes reveal aberrations in axon guidance pathway genes. Nature 491, 399–405</a:t>
            </a:r>
            <a:endParaRPr lang="en-A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20788"/>
            <a:ext cx="4395787" cy="3297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Latest samples collected &gt; genomes</a:t>
            </a:r>
            <a:r>
              <a:rPr lang="en-GB" baseline="0" dirty="0" smtClean="0"/>
              <a:t> &gt; analysis and reports &gt; actionable findings (from pilot phase) </a:t>
            </a:r>
          </a:p>
          <a:p>
            <a:endParaRPr lang="en-GB" baseline="0" dirty="0" smtClean="0"/>
          </a:p>
          <a:p>
            <a:r>
              <a:rPr lang="en-GB" baseline="0" dirty="0" smtClean="0"/>
              <a:t>Genomes sequenced number is published each month on the Genomics England website.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A760B-4B3F-4986-9A69-548FDABC5CD7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2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Arial" panose="020B0604020202020204" pitchFamily="34" charset="0"/>
              </a:rPr>
              <a:t>Mark to cover </a:t>
            </a:r>
          </a:p>
          <a:p>
            <a:endParaRPr lang="en-GB" altLang="en-US" i="1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25EC535-0299-4E85-AD08-E3D584143F2B}" type="slidenum">
              <a:rPr lang="en-GB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422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241B059-5EE8-D44B-A9B9-3E8E2B824DFA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B3D7C-9590-EE49-BE86-A4B6C3637741}" type="slidenum">
              <a:rPr lang="en-GB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2437" cy="3195637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44"/>
            <a:ext cx="5027384" cy="411355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7" rIns="90479" bIns="44447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e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e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8F765-19CC-48CF-BD69-7D1AA27CE4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13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F36A-4887-461A-B0BF-0BAED64A44B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90844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600D81-B07A-419B-B7C3-FC7324CCC467}" type="datetimeFigureOut">
              <a:rPr lang="en-GB"/>
              <a:pPr>
                <a:defRPr/>
              </a:pPr>
              <a:t>03/05/19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553CAB-CF2A-4626-AC95-C3411AB0F8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7958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6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38128"/>
            <a:ext cx="6953250" cy="620549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73224"/>
            <a:ext cx="8569326" cy="4856127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7176" y="816879"/>
            <a:ext cx="6959813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31025" y="6507165"/>
            <a:ext cx="20574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8A471D-BA74-4ABB-ACDB-AF7029B9BF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>
          <a:xfrm>
            <a:off x="257175" y="6492877"/>
            <a:ext cx="2057400" cy="36512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96C1E9-2609-4E37-A6E2-96BDF5BD2BC5}" type="datetime4">
              <a:rPr lang="en-GB"/>
              <a:pPr>
                <a:defRPr/>
              </a:pPr>
              <a:t>May 3,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7515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6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38128"/>
            <a:ext cx="6953250" cy="620549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73224"/>
            <a:ext cx="8569326" cy="4856127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7176" y="816879"/>
            <a:ext cx="6959813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31025" y="6507165"/>
            <a:ext cx="20574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C012C0-B749-4186-93E4-253DF492C5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>
          <a:xfrm>
            <a:off x="257175" y="6492877"/>
            <a:ext cx="2057400" cy="36512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96C1E9-2609-4E37-A6E2-96BDF5BD2BC5}" type="datetime4">
              <a:rPr lang="en-GB"/>
              <a:pPr>
                <a:defRPr/>
              </a:pPr>
              <a:t>May 3,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6672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6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38128"/>
            <a:ext cx="6953250" cy="620549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73224"/>
            <a:ext cx="8569326" cy="4856127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7176" y="816879"/>
            <a:ext cx="6959813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31025" y="6507165"/>
            <a:ext cx="20574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4345F2-19AF-4F6F-BC05-BFDEF33F0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>
          <a:xfrm>
            <a:off x="257175" y="6492877"/>
            <a:ext cx="2057400" cy="36512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96C1E9-2609-4E37-A6E2-96BDF5BD2BC5}" type="datetime4">
              <a:rPr lang="en-GB"/>
              <a:pPr>
                <a:defRPr/>
              </a:pPr>
              <a:t>May 3,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5529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6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38128"/>
            <a:ext cx="6953250" cy="620549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73224"/>
            <a:ext cx="8569326" cy="4856127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7176" y="816879"/>
            <a:ext cx="6959813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31025" y="6507165"/>
            <a:ext cx="20574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9944B0-10D9-4CA1-AB53-017741E49B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>
          <a:xfrm>
            <a:off x="257175" y="6492877"/>
            <a:ext cx="2057400" cy="36512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96C1E9-2609-4E37-A6E2-96BDF5BD2BC5}" type="datetime4">
              <a:rPr lang="en-GB"/>
              <a:pPr>
                <a:defRPr/>
              </a:pPr>
              <a:t>May 3,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5399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0989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04702"/>
            <a:ext cx="6953250" cy="874749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73224"/>
            <a:ext cx="8569326" cy="4856127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7175" y="6492875"/>
            <a:ext cx="2057400" cy="365125"/>
          </a:xfrm>
        </p:spPr>
        <p:txBody>
          <a:bodyPr/>
          <a:lstStyle>
            <a:lvl1pPr algn="l">
              <a:defRPr sz="9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419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600" dirty="0">
                <a:solidFill>
                  <a:prstClr val="white"/>
                </a:solidFill>
                <a:latin typeface="Calibri"/>
              </a:rPr>
              <a:t>   </a:t>
            </a:r>
            <a:r>
              <a:rPr lang="en-GB" sz="4950" dirty="0">
                <a:solidFill>
                  <a:prstClr val="white"/>
                </a:solidFill>
                <a:latin typeface="Calibri"/>
              </a:rPr>
              <a:t>New section</a:t>
            </a:r>
          </a:p>
          <a:p>
            <a:pPr>
              <a:defRPr/>
            </a:pPr>
            <a:endParaRPr lang="en-GB" sz="495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GB" sz="495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GB" sz="495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GB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4593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4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4" y="1080736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405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4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4" y="1080736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7"/>
            <a:ext cx="2057400" cy="5530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5530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8709-0798-430B-ACBC-4242358F84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6087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161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639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4241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770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91CF677A-9250-4F79-AC6D-94182201DBE5}" type="slidenum">
              <a:rPr lang="en-GB" sz="160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775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466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774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645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770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DF7D8F03-F693-47AB-AD64-AA0C2BFA1E90}" type="slidenum">
              <a:rPr lang="en-GB" sz="160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74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770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0B716C3-9A0F-416A-9737-970789055B7B}" type="slidenum">
              <a:rPr lang="en-GB" sz="160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455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770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3B7CC6D4-6EAE-4B3F-9754-7B09B626770E}" type="slidenum">
              <a:rPr lang="en-GB" sz="160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9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0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EE6F-80E9-3B45-B0AE-50B62F5C82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31074"/>
      </p:ext>
    </p:extLst>
  </p:cSld>
  <p:clrMapOvr>
    <a:masterClrMapping/>
  </p:clrMapOvr>
  <p:transition xmlns:p14="http://schemas.microsoft.com/office/powerpoint/2010/main"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770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BCD14991-D8E8-4C45-93ED-4D7C2ED51F8C}" type="slidenum">
              <a:rPr lang="en-GB" sz="160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124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770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747E4CF0-262C-484E-A4C5-7F6F322D7666}" type="slidenum">
              <a:rPr lang="en-GB" sz="160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79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770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6A33DD10-057B-413F-97C4-83404B87D3A5}" type="slidenum">
              <a:rPr lang="en-GB" sz="160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340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456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770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20BF997-D55B-4E2D-BFEB-E2A418239301}" type="slidenum">
              <a:rPr lang="en-GB" sz="160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765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770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3129C328-2B3A-4956-B644-F92941A05B72}" type="slidenum">
              <a:rPr lang="en-GB" sz="160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744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770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8251A28-46E9-4654-85A2-40225392D395}" type="slidenum">
              <a:rPr lang="en-GB" sz="160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659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770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90448F2-5969-4513-BA45-4AE98FD355E7}" type="slidenum">
              <a:rPr lang="en-GB" sz="160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465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770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7338514E-36B5-4280-90EA-C77BEA1A3B5A}" type="slidenum">
              <a:rPr lang="en-GB" sz="160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726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30"/>
            <a:ext cx="6727287" cy="620549"/>
          </a:xfrm>
        </p:spPr>
        <p:txBody>
          <a:bodyPr anchor="t">
            <a:noAutofit/>
          </a:bodyPr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5952" y="1080732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514350" y="6356350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77025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1D937940-E953-419C-8307-F228C6A446EB}" type="slidenum">
              <a:rPr lang="en-GB" sz="160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8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D4041-40F4-ED4A-8F5C-3190FF305C6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28879"/>
      </p:ext>
    </p:extLst>
  </p:cSld>
  <p:clrMapOvr>
    <a:masterClrMapping/>
  </p:clrMapOvr>
  <p:transition xmlns:p14="http://schemas.microsoft.com/office/powerpoint/2010/main"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38128"/>
            <a:ext cx="6953250" cy="620549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73224"/>
            <a:ext cx="8569326" cy="4856127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7176" y="816879"/>
            <a:ext cx="6959813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31025" y="650716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41128C-805A-404E-BD15-D196E270A268}" type="slidenum">
              <a:rPr lang="en-GB" sz="1600">
                <a:solidFill>
                  <a:prstClr val="white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>
          <a:xfrm>
            <a:off x="257175" y="6492875"/>
            <a:ext cx="20574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1DA93C-D926-437F-B7BA-F4198167B9EC}" type="datetime4">
              <a:rPr lang="en-GB">
                <a:solidFill>
                  <a:prstClr val="white"/>
                </a:solidFill>
              </a:rPr>
              <a:pPr>
                <a:defRPr/>
              </a:pPr>
              <a:t>May 3, 2019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066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8C1F1D-B1E8-4146-85DB-CE32004A1542}" type="datetimeFigureOut">
              <a:rPr lang="en-US" altLang="en-US"/>
              <a:pPr>
                <a:defRPr/>
              </a:pPr>
              <a:t>03/05/19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E92A9B-20B4-48FD-870B-24F82BA79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3990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832731-3F9A-4559-8DED-453F2B2A9246}" type="datetimeFigureOut">
              <a:rPr lang="en-US" altLang="en-US"/>
              <a:pPr>
                <a:defRPr/>
              </a:pPr>
              <a:t>03/05/19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D3A295-8FBF-44DD-95FA-A682234A1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8353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B91D9D-01AC-4010-8838-0CA23547FD54}" type="datetimeFigureOut">
              <a:rPr lang="en-US" altLang="en-US"/>
              <a:pPr>
                <a:defRPr/>
              </a:pPr>
              <a:t>03/05/19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32312B-EC51-48D4-8978-9CE52D5A3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3539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7426CF-7854-4A0A-9B2A-B7B7211E6F94}" type="datetimeFigureOut">
              <a:rPr lang="en-US" altLang="en-US"/>
              <a:pPr>
                <a:defRPr/>
              </a:pPr>
              <a:t>03/05/19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839345-E977-4D6A-A32A-68D0F7624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0800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36F4FF-6890-4D58-9AB8-205B13A5777A}" type="datetimeFigureOut">
              <a:rPr lang="en-US" altLang="en-US"/>
              <a:pPr>
                <a:defRPr/>
              </a:pPr>
              <a:t>03/05/19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B68DE3-03C3-4023-8133-95EB117C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6433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F328DE-8C08-4D9E-B5EA-BCB78CC02FE4}" type="datetimeFigureOut">
              <a:rPr lang="en-US" altLang="en-US"/>
              <a:pPr>
                <a:defRPr/>
              </a:pPr>
              <a:t>03/05/19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A5F11F-7393-4209-B38E-FF43A065C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7983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BDB046-4C5B-475A-AC97-6537977A8008}" type="datetimeFigureOut">
              <a:rPr lang="en-US" altLang="en-US"/>
              <a:pPr>
                <a:defRPr/>
              </a:pPr>
              <a:t>03/05/19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39E1BD-EA5A-4AEC-ACD3-1AF32F5B8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1964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0FF2B3-7738-4509-AB5E-F369FBA79712}" type="datetimeFigureOut">
              <a:rPr lang="en-US" altLang="en-US"/>
              <a:pPr>
                <a:defRPr/>
              </a:pPr>
              <a:t>03/05/19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3BF1AF-C819-4FAA-8BE1-F475D04A1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6959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87D994-0122-4D51-B3D5-2E0F4DD75777}" type="datetimeFigureOut">
              <a:rPr lang="en-US" altLang="en-US"/>
              <a:pPr>
                <a:defRPr/>
              </a:pPr>
              <a:t>03/05/19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343574-AC32-4D1D-B205-0D04E745A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0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D575D-F6C2-CA4F-9919-883A6937D9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83358"/>
      </p:ext>
    </p:extLst>
  </p:cSld>
  <p:clrMapOvr>
    <a:masterClrMapping/>
  </p:clrMapOvr>
  <p:transition xmlns:p14="http://schemas.microsoft.com/office/powerpoint/2010/main"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114CFF-B031-4920-B1D0-186DA6061FD8}" type="datetimeFigureOut">
              <a:rPr lang="en-US" altLang="en-US"/>
              <a:pPr>
                <a:defRPr/>
              </a:pPr>
              <a:t>03/05/19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C212F5-5635-41AE-9776-086924030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300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F34103-C19A-473D-906A-F06B961E0DA3}" type="datetimeFigureOut">
              <a:rPr lang="en-US" altLang="en-US"/>
              <a:pPr>
                <a:defRPr/>
              </a:pPr>
              <a:t>03/05/19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1EFF06-C01B-448B-8A6F-B959036FEC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2228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0188"/>
            <a:ext cx="1470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38132"/>
            <a:ext cx="6953250" cy="620549"/>
          </a:xfrm>
        </p:spPr>
        <p:txBody>
          <a:bodyPr anchor="t">
            <a:noAutofit/>
          </a:bodyPr>
          <a:lstStyle>
            <a:lvl1pPr>
              <a:defRPr sz="225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73228"/>
            <a:ext cx="8569326" cy="4856127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7179" y="816883"/>
            <a:ext cx="6959813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31025" y="6507163"/>
            <a:ext cx="2057400" cy="365125"/>
          </a:xfr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2A44A0-7D49-4652-B38E-4AC869A8D3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>
          <a:xfrm>
            <a:off x="257175" y="6492875"/>
            <a:ext cx="2057400" cy="365125"/>
          </a:xfrm>
        </p:spPr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A94C92-B28E-450F-AE51-5B9314759505}" type="datetime4">
              <a:rPr lang="en-GB"/>
              <a:pPr>
                <a:defRPr/>
              </a:pPr>
              <a:t>May 3,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4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FFCC8-5B5A-9A48-B80A-F2DD5D9E119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23411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B823-C897-BF43-8839-2BDA7E6041D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7884"/>
      </p:ext>
    </p:extLst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B6488-C008-D440-80FC-FE575D883E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3027"/>
      </p:ext>
    </p:extLst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D7C3-9176-944E-91FD-E31556C7DDF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85623"/>
      </p:ext>
    </p:extLst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CA468-2342-924D-9D0E-DA70C192230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40053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C1C71-151A-40F0-B082-A8106DAA52D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1386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A4EA7-F109-634D-8671-B3C8A72070F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45817"/>
      </p:ext>
    </p:extLst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D634B-E9C0-0942-B79B-4A16C982007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95448"/>
      </p:ext>
    </p:extLst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CBEA-AB64-E54F-965A-B3BFF77ED27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48970"/>
      </p:ext>
    </p:extLst>
  </p:cSld>
  <p:clrMapOvr>
    <a:masterClrMapping/>
  </p:clrMapOvr>
  <p:transition xmlns:p14="http://schemas.microsoft.com/office/powerpoint/2010/main"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DD3F-804F-9343-B499-5BF79F3F72F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0169"/>
      </p:ext>
    </p:extLst>
  </p:cSld>
  <p:clrMapOvr>
    <a:masterClrMapping/>
  </p:clrMapOvr>
  <p:transition xmlns:p14="http://schemas.microsoft.com/office/powerpoint/2010/main"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5941-953B-0C4C-8F65-806FD68D1CE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54712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6EF0-E625-AA47-8853-C577CC3F480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38335"/>
      </p:ext>
    </p:extLst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8F765-19CC-48CF-BD69-7D1AA27CE42E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53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C1C71-151A-40F0-B082-A8106DAA52DE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29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FA3E-28E5-4052-974D-12F7F237388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4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6A73-218B-4E69-AB1D-5C4BCEA4005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9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FA3E-28E5-4052-974D-12F7F237388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182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6C3C4-72D6-41AF-93BB-4E19835BA05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63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21654-3AFE-49A5-A385-AE20ECAE97E0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36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6755-B997-4E24-9BA8-C85DF2041BD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29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1F098-7B61-4422-9D89-647ABCF192F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07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12698-883C-4CB2-9B7E-8512CC84623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33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F36A-4887-461A-B0BF-0BAED64A44B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56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7"/>
            <a:ext cx="2057400" cy="5530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5530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8709-0798-430B-ACBC-4242358F846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09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387850" y="0"/>
            <a:ext cx="475615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464646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2" descr="Microdis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419614" y="1676400"/>
            <a:ext cx="4524375" cy="1295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9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19614" y="3200400"/>
            <a:ext cx="452437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7848600" y="0"/>
            <a:ext cx="12954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p:\docs\606\s60603135.ppt</a:t>
            </a:r>
          </a:p>
        </p:txBody>
      </p:sp>
    </p:spTree>
    <p:extLst>
      <p:ext uri="{BB962C8B-B14F-4D97-AF65-F5344CB8AC3E}">
        <p14:creationId xmlns:p14="http://schemas.microsoft.com/office/powerpoint/2010/main" val="1157449153"/>
      </p:ext>
    </p:extLst>
  </p:cSld>
  <p:clrMapOvr>
    <a:masterClrMapping/>
  </p:clrMapOvr>
  <p:transition xmlns:p14="http://schemas.microsoft.com/office/powerpoint/2010/main"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EB1E3FFF-30C5-A843-80D5-099AD43FAC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87907"/>
      </p:ext>
    </p:extLst>
  </p:cSld>
  <p:clrMapOvr>
    <a:masterClrMapping/>
  </p:clrMapOvr>
  <p:transition xmlns:p14="http://schemas.microsoft.com/office/powerpoint/2010/main"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A047FA3B-039B-D447-A0AF-54B335765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74609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6A73-218B-4E69-AB1D-5C4BCEA4005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049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71" y="1447800"/>
            <a:ext cx="4308475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338" y="1447800"/>
            <a:ext cx="4310062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F3AD567E-8D76-1C43-B8C3-FCA77D1FF9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11835"/>
      </p:ext>
    </p:extLst>
  </p:cSld>
  <p:clrMapOvr>
    <a:masterClrMapping/>
  </p:clrMapOvr>
  <p:transition xmlns:p14="http://schemas.microsoft.com/office/powerpoint/2010/main"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17C7845E-CC49-C048-A9B4-E3162BBCA7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57207"/>
      </p:ext>
    </p:extLst>
  </p:cSld>
  <p:clrMapOvr>
    <a:masterClrMapping/>
  </p:clrMapOvr>
  <p:transition xmlns:p14="http://schemas.microsoft.com/office/powerpoint/2010/main"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20036BCF-E5E5-8F44-8A40-234B8CA719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80769"/>
      </p:ext>
    </p:extLst>
  </p:cSld>
  <p:clrMapOvr>
    <a:masterClrMapping/>
  </p:clrMapOvr>
  <p:transition xmlns:p14="http://schemas.microsoft.com/office/powerpoint/2010/main"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BD64EFAE-FCE1-454D-A062-FC5D144584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45978"/>
      </p:ext>
    </p:extLst>
  </p:cSld>
  <p:clrMapOvr>
    <a:masterClrMapping/>
  </p:clrMapOvr>
  <p:transition xmlns:p14="http://schemas.microsoft.com/office/powerpoint/2010/main"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0333447A-3EA7-5C40-AFB1-9FC1C21C58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0909"/>
      </p:ext>
    </p:extLst>
  </p:cSld>
  <p:clrMapOvr>
    <a:masterClrMapping/>
  </p:clrMapOvr>
  <p:transition xmlns:p14="http://schemas.microsoft.com/office/powerpoint/2010/main"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3654C3BB-FE51-B444-8734-DF7089EEE7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18388"/>
      </p:ext>
    </p:extLst>
  </p:cSld>
  <p:clrMapOvr>
    <a:masterClrMapping/>
  </p:clrMapOvr>
  <p:transition xmlns:p14="http://schemas.microsoft.com/office/powerpoint/2010/main"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E9BEFA58-4CAE-2F4E-8894-9B15A2D62A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70932"/>
      </p:ext>
    </p:extLst>
  </p:cSld>
  <p:clrMapOvr>
    <a:masterClrMapping/>
  </p:clrMapOvr>
  <p:transition xmlns:p14="http://schemas.microsoft.com/office/powerpoint/2010/main"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4524" y="65088"/>
            <a:ext cx="2249487" cy="5649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65088"/>
            <a:ext cx="6597650" cy="5649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9D06642B-AD4E-2B4C-A825-FB40A380C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19548"/>
      </p:ext>
    </p:extLst>
  </p:cSld>
  <p:clrMapOvr>
    <a:masterClrMapping/>
  </p:clrMapOvr>
  <p:transition xmlns:p14="http://schemas.microsoft.com/office/powerpoint/2010/main"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5088"/>
            <a:ext cx="6858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4489" y="1447800"/>
            <a:ext cx="8770937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C27C4AD9-96A6-C34D-823D-A12C7345B4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52640"/>
      </p:ext>
    </p:extLst>
  </p:cSld>
  <p:clrMapOvr>
    <a:masterClrMapping/>
  </p:clrMapOvr>
  <p:transition xmlns:p14="http://schemas.microsoft.com/office/powerpoint/2010/main"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5088"/>
            <a:ext cx="6858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471" y="1447800"/>
            <a:ext cx="4308475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05338" y="1447800"/>
            <a:ext cx="4310062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741C6019-FF55-204D-8A3F-0DB4D13643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65337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6C3C4-72D6-41AF-93BB-4E19835BA05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3709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4485" y="65088"/>
            <a:ext cx="8999537" cy="5649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7164A54C-5341-1841-984A-A66656303F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37"/>
      </p:ext>
    </p:extLst>
  </p:cSld>
  <p:clrMapOvr>
    <a:masterClrMapping/>
  </p:clrMapOvr>
  <p:transition xmlns:p14="http://schemas.microsoft.com/office/powerpoint/2010/main"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0" y="65088"/>
            <a:ext cx="6858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471" y="1447800"/>
            <a:ext cx="4308475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5338" y="1447800"/>
            <a:ext cx="4310062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4471" y="3657600"/>
            <a:ext cx="4308475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5338" y="3657600"/>
            <a:ext cx="4310062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fld id="{84883597-941E-534A-948E-FBF2700D8A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10778"/>
      </p:ext>
    </p:extLst>
  </p:cSld>
  <p:clrMapOvr>
    <a:masterClrMapping/>
  </p:clrMapOvr>
  <p:transition xmlns:p14="http://schemas.microsoft.com/office/powerpoint/2010/main"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6993"/>
      </p:ext>
    </p:extLst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680"/>
      </p:ext>
    </p:extLst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639751"/>
      </p:ext>
    </p:extLst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39122"/>
      </p:ext>
    </p:extLst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41368"/>
      </p:ext>
    </p:extLst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1286"/>
      </p:ext>
    </p:extLst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640242"/>
      </p:ext>
    </p:extLst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263228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21654-3AFE-49A5-A385-AE20ECAE97E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91676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603930"/>
      </p:ext>
    </p:extLst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15956"/>
      </p:ext>
    </p:extLst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91"/>
            <a:ext cx="1955800" cy="56372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91"/>
            <a:ext cx="5716588" cy="56372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76150"/>
      </p:ext>
    </p:extLst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805"/>
            <a:ext cx="7824788" cy="8096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44071466"/>
      </p:ext>
    </p:extLst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BDDE85-F0A9-E141-8570-C92F2671F1F0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7212955"/>
      </p:ext>
    </p:extLst>
  </p:cSld>
  <p:clrMapOvr>
    <a:masterClrMapping/>
  </p:clrMapOvr>
  <p:transition xmlns:p14="http://schemas.microsoft.com/office/powerpoint/2010/main"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E779E1B-649E-834D-8681-A1D7929EC22A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39666505"/>
      </p:ext>
    </p:extLst>
  </p:cSld>
  <p:clrMapOvr>
    <a:masterClrMapping/>
  </p:clrMapOvr>
  <p:transition xmlns:p14="http://schemas.microsoft.com/office/powerpoint/2010/main"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1A8FFF-45C6-3140-8246-6F80A6DD0CB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85468160"/>
      </p:ext>
    </p:extLst>
  </p:cSld>
  <p:clrMapOvr>
    <a:masterClrMapping/>
  </p:clrMapOvr>
  <p:transition xmlns:p14="http://schemas.microsoft.com/office/powerpoint/2010/main"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77B1900-65D9-2149-9F2E-1B176A2B9C44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38138274"/>
      </p:ext>
    </p:extLst>
  </p:cSld>
  <p:clrMapOvr>
    <a:masterClrMapping/>
  </p:clrMapOvr>
  <p:transition xmlns:p14="http://schemas.microsoft.com/office/powerpoint/2010/main"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4DE5E9-FB9C-BD44-A495-6238CBFADA11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73878039"/>
      </p:ext>
    </p:extLst>
  </p:cSld>
  <p:clrMapOvr>
    <a:masterClrMapping/>
  </p:clrMapOvr>
  <p:transition xmlns:p14="http://schemas.microsoft.com/office/powerpoint/2010/main"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1A6B35-BF90-1C4C-A8E0-8982FAB9E57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7036183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6755-B997-4E24-9BA8-C85DF2041BD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580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E89EB3-F048-3042-A215-AF5E55CB935F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2560020"/>
      </p:ext>
    </p:extLst>
  </p:cSld>
  <p:clrMapOvr>
    <a:masterClrMapping/>
  </p:clrMapOvr>
  <p:transition xmlns:p14="http://schemas.microsoft.com/office/powerpoint/2010/main"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BB7C5F-80F9-5841-9CD2-AEFCD64EE6EE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58649537"/>
      </p:ext>
    </p:extLst>
  </p:cSld>
  <p:clrMapOvr>
    <a:masterClrMapping/>
  </p:clrMapOvr>
  <p:transition xmlns:p14="http://schemas.microsoft.com/office/powerpoint/2010/main"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45FDD5-B852-CC45-A015-BDE906AA6F63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54958665"/>
      </p:ext>
    </p:extLst>
  </p:cSld>
  <p:clrMapOvr>
    <a:masterClrMapping/>
  </p:clrMapOvr>
  <p:transition xmlns:p14="http://schemas.microsoft.com/office/powerpoint/2010/main"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D2299FC-CA99-324E-BA4E-96F7BCA01F84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17135065"/>
      </p:ext>
    </p:extLst>
  </p:cSld>
  <p:clrMapOvr>
    <a:masterClrMapping/>
  </p:clrMapOvr>
  <p:transition xmlns:p14="http://schemas.microsoft.com/office/powerpoint/2010/main"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2125C6B-F4B5-8A47-88C2-06C92939D8F2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60499343"/>
      </p:ext>
    </p:extLst>
  </p:cSld>
  <p:clrMapOvr>
    <a:masterClrMapping/>
  </p:clrMapOvr>
  <p:transition xmlns:p14="http://schemas.microsoft.com/office/powerpoint/2010/main"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32A739-483A-6C43-AAD0-7D4424F011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43752"/>
      </p:ext>
    </p:extLst>
  </p:cSld>
  <p:clrMapOvr>
    <a:masterClrMapping/>
  </p:clrMapOvr>
  <p:transition xmlns:p14="http://schemas.microsoft.com/office/powerpoint/2010/main"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D648D5-E477-FE4C-B3A5-267484604A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60318"/>
      </p:ext>
    </p:extLst>
  </p:cSld>
  <p:clrMapOvr>
    <a:masterClrMapping/>
  </p:clrMapOvr>
  <p:transition xmlns:p14="http://schemas.microsoft.com/office/powerpoint/2010/main"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9E96B-7504-CC43-88F5-0B14A535FA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45927"/>
      </p:ext>
    </p:extLst>
  </p:cSld>
  <p:clrMapOvr>
    <a:masterClrMapping/>
  </p:clrMapOvr>
  <p:transition xmlns:p14="http://schemas.microsoft.com/office/powerpoint/2010/main"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525C32-B471-AE4A-AF8C-97207133EF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17553"/>
      </p:ext>
    </p:extLst>
  </p:cSld>
  <p:clrMapOvr>
    <a:masterClrMapping/>
  </p:clrMapOvr>
  <p:transition xmlns:p14="http://schemas.microsoft.com/office/powerpoint/2010/main"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067D07-8405-2D4A-90DA-4FB5017751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88110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1F098-7B61-4422-9D89-647ABCF192F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95267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A868D6-0607-BD4E-8543-9837ED5E5C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8404"/>
      </p:ext>
    </p:extLst>
  </p:cSld>
  <p:clrMapOvr>
    <a:masterClrMapping/>
  </p:clrMapOvr>
  <p:transition xmlns:p14="http://schemas.microsoft.com/office/powerpoint/2010/main"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9CCB33-F7C5-3D49-9355-64798F2E71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167976"/>
      </p:ext>
    </p:extLst>
  </p:cSld>
  <p:clrMapOvr>
    <a:masterClrMapping/>
  </p:clrMapOvr>
  <p:transition xmlns:p14="http://schemas.microsoft.com/office/powerpoint/2010/main"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AC6D53F-8DBC-C84C-B940-192AEBFE5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64264"/>
      </p:ext>
    </p:extLst>
  </p:cSld>
  <p:clrMapOvr>
    <a:masterClrMapping/>
  </p:clrMapOvr>
  <p:transition xmlns:p14="http://schemas.microsoft.com/office/powerpoint/2010/main"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6C0A7D-B6A2-914B-95A7-1F8CCEEAC7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157697"/>
      </p:ext>
    </p:extLst>
  </p:cSld>
  <p:clrMapOvr>
    <a:masterClrMapping/>
  </p:clrMapOvr>
  <p:transition xmlns:p14="http://schemas.microsoft.com/office/powerpoint/2010/main"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713A772-C5EB-2841-AE29-423481383B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24101"/>
      </p:ext>
    </p:extLst>
  </p:cSld>
  <p:clrMapOvr>
    <a:masterClrMapping/>
  </p:clrMapOvr>
  <p:transition xmlns:p14="http://schemas.microsoft.com/office/powerpoint/2010/main"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209A83-E2B5-6940-9246-3B3B998D33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283701"/>
      </p:ext>
    </p:extLst>
  </p:cSld>
  <p:clrMapOvr>
    <a:masterClrMapping/>
  </p:clrMapOvr>
  <p:transition xmlns:p14="http://schemas.microsoft.com/office/powerpoint/2010/main"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62212-E178-8C48-8019-F304E3B6A8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557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C1663-4E16-5F43-B368-7B6C9936BC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776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A14FD-E4D0-7446-98E3-DDB2121382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007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C9531-3D4B-A94D-9385-6774736AE1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6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12698-883C-4CB2-9B7E-8512CC8462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581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8B24D-2F77-7F4C-9EA4-58E596DD25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311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62F5F-41F6-D64F-98B3-2479208F50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21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1E9D2-C210-2B42-AA67-0F699CD8AF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105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D3D56-3767-7C43-9859-EAF794AA70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29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6BF18-0258-7E46-AD0B-E48740BBC2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037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1BC74-90DF-6949-B1D0-D913930A29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673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5FB99-AD68-0844-B7A0-C18AADF918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287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2"/>
            <a:ext cx="20574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9DD81C-6F9B-4B3F-9263-21D3F3C1CC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0299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6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04702"/>
            <a:ext cx="6953250" cy="874749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73224"/>
            <a:ext cx="8569326" cy="4856127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1025" y="6507165"/>
            <a:ext cx="20574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3F4856-1853-45E9-87CE-670CC2A232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257175" y="6492877"/>
            <a:ext cx="2057400" cy="36512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300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prstClr val="white"/>
                </a:solidFill>
                <a:latin typeface="Calibri"/>
              </a:rPr>
              <a:t>   </a:t>
            </a:r>
            <a:r>
              <a:rPr lang="en-GB" sz="4950" dirty="0">
                <a:solidFill>
                  <a:prstClr val="white"/>
                </a:solidFill>
                <a:latin typeface="Calibri"/>
              </a:rPr>
              <a:t>New section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95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95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95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6" y="230188"/>
            <a:ext cx="147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29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0.xml"/><Relationship Id="rId27" Type="http://schemas.openxmlformats.org/officeDocument/2006/relationships/theme" Target="../theme/theme10.xml"/><Relationship Id="rId10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1.xml"/><Relationship Id="rId16" Type="http://schemas.openxmlformats.org/officeDocument/2006/relationships/theme" Target="../theme/theme4.xml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theme" Target="../theme/theme9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49949"/>
            <a:ext cx="2133600" cy="28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latin typeface="Helvetica 45 Light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949949"/>
            <a:ext cx="2895600" cy="28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 smtClean="0">
                <a:latin typeface="Helvetica 45 Light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49949"/>
            <a:ext cx="2133600" cy="28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latin typeface="Helvetica 45 Light" pitchFamily="34" charset="0"/>
              </a:defRPr>
            </a:lvl1pPr>
          </a:lstStyle>
          <a:p>
            <a:pPr>
              <a:defRPr/>
            </a:pPr>
            <a:fld id="{143F8074-3097-42C4-A35C-75B69C1E20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6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  <p:sldLayoutId id="2147484040" r:id="rId22"/>
    <p:sldLayoutId id="2147484041" r:id="rId23"/>
    <p:sldLayoutId id="2147484042" r:id="rId24"/>
    <p:sldLayoutId id="2147484043" r:id="rId25"/>
    <p:sldLayoutId id="2147484044" r:id="rId26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69C195-9C3D-4D81-A763-B77FA481A3F2}" type="datetimeFigureOut">
              <a:rPr lang="en-US" altLang="en-US">
                <a:cs typeface="Arial" panose="020B0604020202020204" pitchFamily="34" charset="0"/>
              </a:rPr>
              <a:pPr>
                <a:defRPr/>
              </a:pPr>
              <a:t>03/05/19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4696C3-A581-44F3-A01E-1F74D971F168}" type="slidenum">
              <a:rPr lang="en-US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9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 eaLnBrk="1" hangingPunct="1">
              <a:defRPr/>
            </a:pPr>
            <a:fld id="{694A02CA-6192-C546-9573-307DFA220A63}" type="slidenum">
              <a:rPr lang="en-GB">
                <a:solidFill>
                  <a:srgbClr val="FFFFFF"/>
                </a:solidFill>
                <a:latin typeface="Arial" charset="0"/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399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aseline="10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aseline="10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aseline="10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aseline="10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aseline="10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49949"/>
            <a:ext cx="2133600" cy="28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latin typeface="Helvetica 45 Light" pitchFamily="34" charset="0"/>
              </a:defRPr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949949"/>
            <a:ext cx="2895600" cy="28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 smtClean="0">
                <a:latin typeface="Helvetica 45 Light" pitchFamily="34" charset="0"/>
              </a:defRPr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49949"/>
            <a:ext cx="2133600" cy="28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latin typeface="Helvetica 45 Light" pitchFamily="34" charset="0"/>
              </a:defRPr>
            </a:lvl1pPr>
          </a:lstStyle>
          <a:p>
            <a:pPr>
              <a:defRPr/>
            </a:pPr>
            <a:fld id="{143F8074-3097-42C4-A35C-75B69C1E204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6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" y="-6351"/>
            <a:ext cx="912177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65088"/>
            <a:ext cx="685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89" y="1447800"/>
            <a:ext cx="87709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101" name="Text Box 5"/>
          <p:cNvSpPr txBox="1">
            <a:spLocks noChangeArrowheads="1"/>
          </p:cNvSpPr>
          <p:nvPr/>
        </p:nvSpPr>
        <p:spPr bwMode="auto">
          <a:xfrm>
            <a:off x="6137272" y="6577030"/>
            <a:ext cx="277019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000" b="1">
                <a:solidFill>
                  <a:srgbClr val="085AA6"/>
                </a:solidFill>
                <a:latin typeface="Verdana" pitchFamily="34" charset="0"/>
                <a:ea typeface="ＭＳ Ｐゴシック" charset="0"/>
              </a:rPr>
              <a:t>AviaraDx Confidential Information -</a:t>
            </a:r>
            <a:endParaRPr lang="en-US" sz="1000">
              <a:solidFill>
                <a:srgbClr val="000000"/>
              </a:solidFill>
              <a:latin typeface="Verdana" pitchFamily="34" charset="0"/>
              <a:ea typeface="ＭＳ Ｐゴシック" charset="0"/>
            </a:endParaRPr>
          </a:p>
        </p:txBody>
      </p:sp>
      <p:sp>
        <p:nvSpPr>
          <p:cNvPr id="1028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9288" y="63817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fld id="{7908B4C8-FAF7-A44A-AA48-8FE80E01F2CC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90B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90B"/>
          </a:solidFill>
          <a:latin typeface="Arial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90B"/>
          </a:solidFill>
          <a:latin typeface="Arial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90B"/>
          </a:solidFill>
          <a:latin typeface="Arial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90B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rgbClr val="FF690B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rgbClr val="FF690B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rgbClr val="FF690B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rgbClr val="FF690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FF690B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ebdings" charset="0"/>
        <a:buChar char="4"/>
        <a:defRPr sz="2000" b="1">
          <a:solidFill>
            <a:srgbClr val="46464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00000"/>
        <a:buFont typeface="Webdings" charset="0"/>
        <a:buChar char="4"/>
        <a:defRPr>
          <a:solidFill>
            <a:srgbClr val="46464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90000"/>
        <a:buFont typeface="Webdings" charset="0"/>
        <a:buChar char="4"/>
        <a:defRPr sz="1600">
          <a:solidFill>
            <a:srgbClr val="46464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80000"/>
        <a:buFont typeface="Webdings" charset="0"/>
        <a:buChar char="4"/>
        <a:defRPr sz="1400">
          <a:solidFill>
            <a:srgbClr val="46464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8080"/>
        </a:buClr>
        <a:buSzPct val="80000"/>
        <a:buFont typeface="Webdings" pitchFamily="18" charset="2"/>
        <a:buChar char="4"/>
        <a:defRPr sz="1400">
          <a:solidFill>
            <a:srgbClr val="46464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8080"/>
        </a:buClr>
        <a:buSzPct val="80000"/>
        <a:buFont typeface="Webdings" pitchFamily="18" charset="2"/>
        <a:buChar char="4"/>
        <a:defRPr sz="1400">
          <a:solidFill>
            <a:srgbClr val="46464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8080"/>
        </a:buClr>
        <a:buSzPct val="80000"/>
        <a:buFont typeface="Webdings" pitchFamily="18" charset="2"/>
        <a:buChar char="4"/>
        <a:defRPr sz="1400">
          <a:solidFill>
            <a:srgbClr val="46464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8080"/>
        </a:buClr>
        <a:buSzPct val="80000"/>
        <a:buFont typeface="Webdings" pitchFamily="18" charset="2"/>
        <a:buChar char="4"/>
        <a:defRPr sz="1400">
          <a:solidFill>
            <a:srgbClr val="46464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805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000000"/>
              </a:solidFill>
              <a:latin typeface="Times" charset="0"/>
              <a:ea typeface="MS PGothic" charset="0"/>
              <a:cs typeface="MS PGothic" charset="0"/>
            </a:endParaRPr>
          </a:p>
        </p:txBody>
      </p:sp>
      <p:pic>
        <p:nvPicPr>
          <p:cNvPr id="1029" name="Picture 10" descr="mrc_powerpoint_logo_warm_gra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0" y="6524628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6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ransition xmlns:p14="http://schemas.microsoft.com/office/powerpoint/2010/main"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MS PGothic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MS PGothic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MS PGothic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MS PGothic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4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329"/>
            <a:ext cx="2133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cs typeface="ＭＳ Ｐゴシック"/>
              </a:defRPr>
            </a:lvl1pPr>
          </a:lstStyle>
          <a:p>
            <a:pPr eaLnBrk="1" hangingPunct="1">
              <a:defRPr/>
            </a:pPr>
            <a:endParaRPr lang="en-GB"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329"/>
            <a:ext cx="2895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cs typeface="ＭＳ Ｐゴシック"/>
              </a:defRPr>
            </a:lvl1pPr>
          </a:lstStyle>
          <a:p>
            <a:pPr eaLnBrk="1" hangingPunct="1">
              <a:defRPr/>
            </a:pPr>
            <a:endParaRPr lang="en-GB"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329"/>
            <a:ext cx="2133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cs typeface="ＭＳ Ｐゴシック"/>
              </a:defRPr>
            </a:lvl1pPr>
          </a:lstStyle>
          <a:p>
            <a:pPr eaLnBrk="1" hangingPunct="1">
              <a:defRPr/>
            </a:pPr>
            <a:fld id="{C50F2875-6D19-944E-8B13-00B51F0693A3}" type="slidenum">
              <a:rPr lang="en-US">
                <a:latin typeface="Arial" charset="0"/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3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4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328"/>
            <a:ext cx="2133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328"/>
            <a:ext cx="2895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328"/>
            <a:ext cx="2133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BFC66E22-D9D5-3741-AC42-8F822369CC24}" type="slidenum">
              <a:rPr lang="en-GB">
                <a:latin typeface="Arial" charset="0"/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GB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7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B8F4123-75EB-B047-9F68-9CBFF93D141E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0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011FFE0A-EC2F-4BA6-9270-D8AFF23D85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67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w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wmf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42.xml"/><Relationship Id="rId2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wasan@cancer.org.uk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8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3562351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86325" tIns="42405" rIns="86325" bIns="42405">
            <a:normAutofit fontScale="90000"/>
          </a:bodyPr>
          <a:lstStyle/>
          <a:p>
            <a:pPr eaLnBrk="1" hangingPunct="1">
              <a:lnSpc>
                <a:spcPct val="109000"/>
              </a:lnSpc>
              <a:defRPr/>
            </a:pPr>
            <a:r>
              <a:rPr lang="en-US" sz="3600" b="1" dirty="0" smtClean="0">
                <a:cs typeface="+mj-cs"/>
              </a:rPr>
              <a:t/>
            </a:r>
            <a:br>
              <a:rPr lang="en-US" sz="3600" b="1" dirty="0" smtClean="0">
                <a:cs typeface="+mj-cs"/>
              </a:rPr>
            </a:br>
            <a:r>
              <a:rPr lang="en-US" sz="4400" b="1" dirty="0" smtClean="0">
                <a:latin typeface="+mn-lt"/>
                <a:cs typeface="+mj-cs"/>
              </a:rPr>
              <a:t/>
            </a:r>
            <a:br>
              <a:rPr lang="en-US" sz="4400" b="1" dirty="0" smtClean="0">
                <a:latin typeface="+mn-lt"/>
                <a:cs typeface="+mj-cs"/>
              </a:rPr>
            </a:br>
            <a:r>
              <a:rPr lang="en-US" sz="4400" b="1" baseline="0" dirty="0" smtClean="0">
                <a:solidFill>
                  <a:srgbClr val="FFFF00"/>
                </a:solidFill>
                <a:latin typeface="+mn-lt"/>
                <a:cs typeface="+mj-cs"/>
              </a:rPr>
              <a:t>UK clinical trials Update 2019</a:t>
            </a:r>
            <a:r>
              <a:rPr lang="en-US" sz="4400" b="1" baseline="0" dirty="0" smtClean="0">
                <a:solidFill>
                  <a:srgbClr val="FFFF00"/>
                </a:solidFill>
                <a:latin typeface="+mn-lt"/>
                <a:cs typeface="+mj-cs"/>
              </a:rPr>
              <a:t/>
            </a:r>
            <a:br>
              <a:rPr lang="en-US" sz="4400" b="1" baseline="0" dirty="0" smtClean="0">
                <a:solidFill>
                  <a:srgbClr val="FFFF00"/>
                </a:solidFill>
                <a:latin typeface="+mn-lt"/>
                <a:cs typeface="+mj-cs"/>
              </a:rPr>
            </a:br>
            <a:r>
              <a:rPr lang="en-US" sz="4400" b="1" baseline="0" dirty="0" smtClean="0">
                <a:solidFill>
                  <a:srgbClr val="FFFF00"/>
                </a:solidFill>
                <a:latin typeface="+mn-lt"/>
                <a:cs typeface="+mj-cs"/>
              </a:rPr>
              <a:t>CUP </a:t>
            </a:r>
            <a:r>
              <a:rPr lang="en-US" sz="4400" b="1" baseline="0" dirty="0">
                <a:solidFill>
                  <a:srgbClr val="FFFF00"/>
                </a:solidFill>
                <a:latin typeface="+mn-lt"/>
                <a:cs typeface="+mj-cs"/>
              </a:rPr>
              <a:t/>
            </a:r>
            <a:br>
              <a:rPr lang="en-US" sz="4400" b="1" baseline="0" dirty="0">
                <a:solidFill>
                  <a:srgbClr val="FFFF00"/>
                </a:solidFill>
                <a:latin typeface="+mn-lt"/>
                <a:cs typeface="+mj-cs"/>
              </a:rPr>
            </a:br>
            <a:r>
              <a:rPr lang="en-US" sz="1300" b="1" baseline="0" dirty="0" smtClean="0">
                <a:solidFill>
                  <a:srgbClr val="FFFF00"/>
                </a:solidFill>
                <a:latin typeface="+mn-lt"/>
                <a:cs typeface="+mj-cs"/>
              </a:rPr>
              <a:t> </a:t>
            </a:r>
            <a:r>
              <a:rPr lang="en-GB" sz="13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13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2700" dirty="0" smtClean="0">
                <a:solidFill>
                  <a:srgbClr val="FFFF00"/>
                </a:solidFill>
                <a:latin typeface="Tahoma" charset="0"/>
                <a:cs typeface="+mj-cs"/>
              </a:rPr>
              <a:t>Harpreet S. Wasan</a:t>
            </a:r>
            <a:br>
              <a:rPr lang="en-GB" sz="2700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2000" dirty="0" smtClean="0">
                <a:solidFill>
                  <a:srgbClr val="FFFF00"/>
                </a:solidFill>
                <a:latin typeface="Tahoma" charset="0"/>
                <a:cs typeface="+mj-cs"/>
              </a:rPr>
              <a:t>Consultant / Reader in Medical oncology</a:t>
            </a:r>
            <a:r>
              <a:rPr lang="en-GB" sz="20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20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2000" dirty="0" smtClean="0">
                <a:solidFill>
                  <a:srgbClr val="FFFF00"/>
                </a:solidFill>
                <a:latin typeface="Tahoma" charset="0"/>
                <a:cs typeface="+mj-cs"/>
              </a:rPr>
              <a:t>Department of Cancer Medicine</a:t>
            </a:r>
            <a:br>
              <a:rPr lang="en-GB" sz="2000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2000" dirty="0" smtClean="0">
                <a:solidFill>
                  <a:srgbClr val="FFFF00"/>
                </a:solidFill>
                <a:latin typeface="Tahoma" charset="0"/>
                <a:cs typeface="+mj-cs"/>
              </a:rPr>
              <a:t>Hammersmith Hospital,</a:t>
            </a:r>
            <a:r>
              <a:rPr lang="en-GB" sz="2000" baseline="0" dirty="0" smtClean="0">
                <a:solidFill>
                  <a:srgbClr val="FFFF00"/>
                </a:solidFill>
                <a:latin typeface="Tahoma" charset="0"/>
                <a:cs typeface="+mj-cs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Tahoma" charset="0"/>
                <a:cs typeface="+mj-cs"/>
              </a:rPr>
              <a:t> Imperial College London</a:t>
            </a:r>
            <a:r>
              <a:rPr lang="en-GB" sz="20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20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1800" u="sng" dirty="0" err="1" smtClean="0">
                <a:cs typeface="+mj-cs"/>
              </a:rPr>
              <a:t>h.wasan</a:t>
            </a:r>
            <a:r>
              <a:rPr lang="en-GB" sz="1800" u="sng" dirty="0" err="1">
                <a:cs typeface="+mj-cs"/>
              </a:rPr>
              <a:t>@</a:t>
            </a:r>
            <a:r>
              <a:rPr lang="en-GB" sz="1800" u="sng" dirty="0" err="1" smtClean="0">
                <a:cs typeface="+mj-cs"/>
              </a:rPr>
              <a:t>imperial.ac.uk</a:t>
            </a:r>
            <a:r>
              <a:rPr lang="en-GB" sz="16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16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16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16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16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16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16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16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16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16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16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16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endParaRPr lang="en-GB" sz="1600" b="1" dirty="0" smtClean="0">
              <a:solidFill>
                <a:srgbClr val="FFFF00"/>
              </a:solidFill>
              <a:latin typeface="Tahoma" charset="0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3528" y="3645024"/>
            <a:ext cx="8461330" cy="2527343"/>
            <a:chOff x="755695" y="4004735"/>
            <a:chExt cx="8461330" cy="2527343"/>
          </a:xfrm>
        </p:grpSpPr>
        <p:pic>
          <p:nvPicPr>
            <p:cNvPr id="93185" name="Picture 4" descr="adenoca unknown KO Fig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275C8"/>
                </a:clrFrom>
                <a:clrTo>
                  <a:srgbClr val="0275C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7"/>
            <a:stretch>
              <a:fillRect/>
            </a:stretch>
          </p:blipFill>
          <p:spPr bwMode="auto">
            <a:xfrm>
              <a:off x="6481763" y="4724445"/>
              <a:ext cx="2735262" cy="1807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ircular Arrow 4"/>
            <p:cNvSpPr>
              <a:spLocks noChangeAspect="1"/>
            </p:cNvSpPr>
            <p:nvPr/>
          </p:nvSpPr>
          <p:spPr bwMode="auto">
            <a:xfrm rot="10991525">
              <a:off x="5163317" y="4564397"/>
              <a:ext cx="2937076" cy="1958113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bliqueBottomLeft"/>
              <a:lightRig rig="threePt" dir="t"/>
            </a:scene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93189" name="Picture 2" descr="UP181_R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451" y="4004735"/>
              <a:ext cx="1306513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755695" y="4097879"/>
              <a:ext cx="260980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AU" sz="16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Microarray </a:t>
              </a:r>
            </a:p>
            <a:p>
              <a:pPr algn="ctr" eaLnBrk="1" hangingPunct="1">
                <a:defRPr/>
              </a:pPr>
              <a:r>
                <a:rPr lang="en-AU" sz="16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Identifies </a:t>
              </a:r>
            </a:p>
            <a:p>
              <a:pPr algn="ctr" eaLnBrk="1" hangingPunct="1">
                <a:defRPr/>
              </a:pPr>
              <a:r>
                <a:rPr lang="en-AU" sz="16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Best Cancer Type Markers</a:t>
              </a: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138739" y="4436533"/>
              <a:ext cx="12362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AU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en-AU" dirty="0" err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qRT</a:t>
              </a:r>
              <a:r>
                <a:rPr lang="en-AU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-PCR</a:t>
              </a:r>
            </a:p>
          </p:txBody>
        </p:sp>
        <p:pic>
          <p:nvPicPr>
            <p:cNvPr id="6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0" b="10573"/>
            <a:stretch>
              <a:fillRect/>
            </a:stretch>
          </p:blipFill>
          <p:spPr bwMode="auto">
            <a:xfrm>
              <a:off x="4251325" y="4078862"/>
              <a:ext cx="984250" cy="791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5" name="Text Box 8"/>
            <p:cNvSpPr txBox="1">
              <a:spLocks noChangeArrowheads="1"/>
            </p:cNvSpPr>
            <p:nvPr/>
          </p:nvSpPr>
          <p:spPr bwMode="auto">
            <a:xfrm>
              <a:off x="4316413" y="4887429"/>
              <a:ext cx="3937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AU" sz="14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66" name="Text Box 9"/>
            <p:cNvSpPr txBox="1">
              <a:spLocks noChangeArrowheads="1"/>
            </p:cNvSpPr>
            <p:nvPr/>
          </p:nvSpPr>
          <p:spPr bwMode="auto">
            <a:xfrm>
              <a:off x="4741863" y="4887429"/>
              <a:ext cx="5588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AU" sz="1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2792425" y="5630378"/>
              <a:ext cx="26408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AU" sz="1200" b="1" dirty="0" err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Tothill</a:t>
              </a:r>
              <a:r>
                <a:rPr lang="en-AU" sz="12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en-AU" sz="1200" b="1" i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et al</a:t>
              </a:r>
              <a:r>
                <a:rPr lang="en-AU" sz="12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en-AU" sz="1200" b="1" i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2005</a:t>
              </a:r>
              <a:r>
                <a:rPr lang="en-AU" sz="1200" i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CancerRes.65:10</a:t>
              </a:r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3429000" y="4724400"/>
              <a:ext cx="26193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>
              <a:off x="4151315" y="4588935"/>
              <a:ext cx="1587" cy="2010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3635803" y="4148667"/>
              <a:ext cx="6738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79 </a:t>
              </a:r>
            </a:p>
            <a:p>
              <a:pPr algn="ctr" eaLnBrk="1" hangingPunct="1"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genes</a:t>
              </a:r>
              <a:endParaRPr lang="en-AU" sz="1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H="1">
              <a:off x="4151315" y="4184653"/>
              <a:ext cx="1587" cy="135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8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961" y="5022851"/>
              <a:ext cx="21304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9" name="Line 19"/>
            <p:cNvSpPr>
              <a:spLocks noChangeShapeType="1"/>
            </p:cNvSpPr>
            <p:nvPr/>
          </p:nvSpPr>
          <p:spPr bwMode="auto">
            <a:xfrm>
              <a:off x="3711575" y="5327651"/>
              <a:ext cx="361950" cy="0"/>
            </a:xfrm>
            <a:prstGeom prst="line">
              <a:avLst/>
            </a:prstGeom>
            <a:noFill/>
            <a:ln w="76200">
              <a:solidFill>
                <a:srgbClr val="FF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3705242" y="5344584"/>
              <a:ext cx="53106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Colorectal</a:t>
              </a:r>
              <a:endParaRPr lang="en-AU" sz="6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>
              <a:off x="4152967" y="5327651"/>
              <a:ext cx="263525" cy="0"/>
            </a:xfrm>
            <a:prstGeom prst="line">
              <a:avLst/>
            </a:prstGeom>
            <a:noFill/>
            <a:ln w="762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4098992" y="5344584"/>
              <a:ext cx="620683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Pancreas</a:t>
              </a:r>
              <a:endParaRPr lang="en-AU" sz="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>
              <a:off x="4427538" y="5327651"/>
              <a:ext cx="361950" cy="0"/>
            </a:xfrm>
            <a:prstGeom prst="line">
              <a:avLst/>
            </a:prstGeom>
            <a:noFill/>
            <a:ln w="76200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Text Box 24"/>
            <p:cNvSpPr txBox="1">
              <a:spLocks noChangeArrowheads="1"/>
            </p:cNvSpPr>
            <p:nvPr/>
          </p:nvSpPr>
          <p:spPr bwMode="auto">
            <a:xfrm>
              <a:off x="4495817" y="5348817"/>
              <a:ext cx="50957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Gastric</a:t>
              </a:r>
              <a:endParaRPr lang="en-AU" sz="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>
              <a:off x="4799013" y="5327651"/>
              <a:ext cx="461962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4916504" y="5348817"/>
              <a:ext cx="492443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Breast</a:t>
              </a:r>
              <a:endParaRPr lang="en-AU" sz="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Line 27"/>
            <p:cNvSpPr>
              <a:spLocks noChangeShapeType="1"/>
            </p:cNvSpPr>
            <p:nvPr/>
          </p:nvSpPr>
          <p:spPr bwMode="auto">
            <a:xfrm>
              <a:off x="5267334" y="5327651"/>
              <a:ext cx="461963" cy="0"/>
            </a:xfrm>
            <a:prstGeom prst="line">
              <a:avLst/>
            </a:prstGeom>
            <a:noFill/>
            <a:ln w="762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 flipV="1">
              <a:off x="5722938" y="5327651"/>
              <a:ext cx="31750" cy="0"/>
            </a:xfrm>
            <a:prstGeom prst="line">
              <a:avLst/>
            </a:prstGeom>
            <a:noFill/>
            <a:ln w="76200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Line 29"/>
            <p:cNvSpPr>
              <a:spLocks noChangeShapeType="1"/>
            </p:cNvSpPr>
            <p:nvPr/>
          </p:nvSpPr>
          <p:spPr bwMode="auto">
            <a:xfrm>
              <a:off x="5754704" y="5325533"/>
              <a:ext cx="33337" cy="0"/>
            </a:xfrm>
            <a:prstGeom prst="line">
              <a:avLst/>
            </a:prstGeom>
            <a:noFill/>
            <a:ln w="762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Line 30"/>
            <p:cNvSpPr>
              <a:spLocks noChangeShapeType="1"/>
            </p:cNvSpPr>
            <p:nvPr/>
          </p:nvSpPr>
          <p:spPr bwMode="auto">
            <a:xfrm>
              <a:off x="4081463" y="5327651"/>
              <a:ext cx="69850" cy="0"/>
            </a:xfrm>
            <a:prstGeom prst="line">
              <a:avLst/>
            </a:prstGeom>
            <a:noFill/>
            <a:ln w="76200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5346720" y="5344584"/>
              <a:ext cx="543889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Ovarian</a:t>
              </a:r>
              <a:endParaRPr lang="en-AU" sz="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3408368" y="5262033"/>
              <a:ext cx="507671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800" dirty="0">
                  <a:solidFill>
                    <a:srgbClr val="FF33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FFPET</a:t>
              </a:r>
              <a:endParaRPr lang="en-AU" sz="800" dirty="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8695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709025" cy="5181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GB" sz="1200" dirty="0">
                <a:latin typeface="Arial" charset="0"/>
                <a:ea typeface="ＭＳ Ｐゴシック" charset="0"/>
                <a:cs typeface="Arial" charset="0"/>
              </a:rPr>
              <a:t>CUP-ONE combines a multicentre phase II trial of an </a:t>
            </a:r>
            <a:r>
              <a:rPr lang="en-GB" sz="1200" dirty="0" err="1">
                <a:latin typeface="Arial" charset="0"/>
                <a:ea typeface="ＭＳ Ｐゴシック" charset="0"/>
                <a:cs typeface="Arial" charset="0"/>
              </a:rPr>
              <a:t>ongoing</a:t>
            </a:r>
            <a:r>
              <a:rPr lang="en-GB" sz="1200" dirty="0">
                <a:latin typeface="Arial" charset="0"/>
                <a:ea typeface="ＭＳ Ｐゴシック" charset="0"/>
                <a:cs typeface="Arial" charset="0"/>
              </a:rPr>
              <a:t> translational study [Part 1] incorporating blinded prospective validation of 3 diagnostic molecular classifiers, and treatment with </a:t>
            </a:r>
            <a:r>
              <a:rPr lang="en-GB" sz="1200" dirty="0" err="1">
                <a:latin typeface="Arial" charset="0"/>
                <a:ea typeface="ＭＳ Ｐゴシック" charset="0"/>
                <a:cs typeface="Arial" charset="0"/>
              </a:rPr>
              <a:t>epirubicin</a:t>
            </a:r>
            <a:r>
              <a:rPr lang="en-GB" sz="1200" dirty="0">
                <a:latin typeface="Arial" charset="0"/>
                <a:ea typeface="ＭＳ Ｐゴシック" charset="0"/>
                <a:cs typeface="Arial" charset="0"/>
              </a:rPr>
              <a:t>, cisplatin and capecitabine (ECX) [Part 2]. </a:t>
            </a:r>
            <a:endParaRPr lang="en-US" sz="1200" b="1" dirty="0">
              <a:latin typeface="Arial" charset="0"/>
              <a:ea typeface="ＭＳ Ｐゴシック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GB" sz="1200" b="1" u="sng" dirty="0">
                <a:latin typeface="Arial" charset="0"/>
                <a:ea typeface="ＭＳ Ｐゴシック" charset="0"/>
                <a:cs typeface="Arial" charset="0"/>
              </a:rPr>
              <a:t>Recruitment: </a:t>
            </a:r>
            <a:r>
              <a:rPr lang="en-GB" sz="1200" dirty="0">
                <a:latin typeface="Arial" charset="0"/>
                <a:ea typeface="ＭＳ Ｐゴシック" charset="0"/>
                <a:cs typeface="Arial" charset="0"/>
              </a:rPr>
              <a:t>Since February 2010, CUP-ONE has recruited 592 patients to the Part 1 translational study (</a:t>
            </a:r>
            <a:r>
              <a:rPr lang="en-GB" sz="1200" dirty="0" err="1">
                <a:latin typeface="Arial" charset="0"/>
                <a:ea typeface="ＭＳ Ｐゴシック" charset="0"/>
                <a:cs typeface="Arial" charset="0"/>
              </a:rPr>
              <a:t>ongoing</a:t>
            </a:r>
            <a:r>
              <a:rPr lang="en-GB" sz="1200" dirty="0">
                <a:latin typeface="Arial" charset="0"/>
                <a:ea typeface="ＭＳ Ｐゴシック" charset="0"/>
                <a:cs typeface="Arial" charset="0"/>
              </a:rPr>
              <a:t>) and 59 to the clinical trial Part 2 (54 assessable in both parts).  Part 2 closed to recruitment in February 2013. Results are presented for 58 eligible patients.  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1200" b="1" u="sng" dirty="0">
                <a:latin typeface="Arial" charset="0"/>
                <a:ea typeface="ＭＳ Ｐゴシック" charset="0"/>
                <a:cs typeface="Arial" charset="0"/>
              </a:rPr>
              <a:t>Study population:</a:t>
            </a:r>
            <a:r>
              <a:rPr lang="en-US" sz="1200" b="1" dirty="0">
                <a:latin typeface="Arial" charset="0"/>
                <a:ea typeface="ＭＳ Ｐゴシック" charset="0"/>
                <a:cs typeface="Arial" charset="0"/>
              </a:rPr>
              <a:t> 	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</a:rPr>
              <a:t>Male 47%, female 53%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1200" dirty="0">
                <a:latin typeface="Arial" charset="0"/>
                <a:ea typeface="ＭＳ Ｐゴシック" charset="0"/>
                <a:cs typeface="Arial" charset="0"/>
              </a:rPr>
              <a:t>		ECOG PS 0: 38%, 1: 62%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1200" dirty="0">
                <a:latin typeface="Arial" charset="0"/>
                <a:ea typeface="ＭＳ Ｐゴシック" charset="0"/>
                <a:cs typeface="Arial" charset="0"/>
              </a:rPr>
              <a:t>		Median age: 63 (range 29-78)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1200" dirty="0">
                <a:latin typeface="Arial" charset="0"/>
                <a:ea typeface="ＭＳ Ｐゴシック" charset="0"/>
                <a:cs typeface="Arial" charset="0"/>
              </a:rPr>
              <a:t>		93%  Stage IV, 5% Stage III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1200" dirty="0">
                <a:latin typeface="Arial" charset="0"/>
                <a:ea typeface="ＭＳ Ｐゴシック" charset="0"/>
                <a:cs typeface="Arial" charset="0"/>
              </a:rPr>
              <a:t>		81% adenocarcinoma, 5% squamous carcinoma, </a:t>
            </a:r>
            <a:r>
              <a:rPr lang="en-US" sz="1200" b="1" dirty="0">
                <a:latin typeface="Arial" charset="0"/>
                <a:ea typeface="ＭＳ Ｐゴシック" charset="0"/>
                <a:cs typeface="Arial" charset="0"/>
              </a:rPr>
              <a:t>50% poorly/undifferentiated </a:t>
            </a:r>
            <a:r>
              <a:rPr lang="en-US" sz="1200" b="1" dirty="0" smtClean="0">
                <a:latin typeface="Arial" charset="0"/>
                <a:ea typeface="ＭＳ Ｐゴシック" charset="0"/>
                <a:cs typeface="Arial" charset="0"/>
              </a:rPr>
              <a:t>pathology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1200" dirty="0">
              <a:latin typeface="Arial" charset="0"/>
              <a:ea typeface="ＭＳ Ｐゴシック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1200" b="1" u="sng" dirty="0">
                <a:latin typeface="Arial" charset="0"/>
                <a:ea typeface="ＭＳ Ｐゴシック" charset="0"/>
              </a:rPr>
              <a:t>Treatment response (RECIST 1.1):</a:t>
            </a:r>
          </a:p>
          <a:p>
            <a:pPr algn="just" eaLnBrk="1" hangingPunct="1">
              <a:lnSpc>
                <a:spcPct val="90000"/>
              </a:lnSpc>
              <a:buFontTx/>
              <a:buChar char="•"/>
            </a:pPr>
            <a:r>
              <a:rPr lang="en-GB" sz="1200" dirty="0">
                <a:latin typeface="Arial" charset="0"/>
                <a:ea typeface="ＭＳ Ｐゴシック" charset="0"/>
              </a:rPr>
              <a:t>The best overall response rate was 35%  (90% confidence interval 26%-46%), which rejects the null hypothesis of 20% (p=0.006). </a:t>
            </a:r>
          </a:p>
          <a:p>
            <a:pPr algn="just" eaLnBrk="1" hangingPunct="1">
              <a:lnSpc>
                <a:spcPct val="90000"/>
              </a:lnSpc>
              <a:buFontTx/>
              <a:buChar char="•"/>
            </a:pPr>
            <a:r>
              <a:rPr lang="en-GB" sz="1200" dirty="0">
                <a:latin typeface="Arial" charset="0"/>
                <a:ea typeface="ＭＳ Ｐゴシック" charset="0"/>
              </a:rPr>
              <a:t>The second evaluation demonstrates that additional continued responses are seen beyond 12 weeks in up to a quarter of patients.</a:t>
            </a:r>
          </a:p>
          <a:p>
            <a:pPr algn="just" eaLnBrk="1" hangingPunct="1">
              <a:lnSpc>
                <a:spcPct val="90000"/>
              </a:lnSpc>
            </a:pPr>
            <a:endParaRPr lang="en-GB" sz="1200" b="1" u="sng" dirty="0">
              <a:latin typeface="Arial" charset="0"/>
              <a:ea typeface="ＭＳ Ｐゴシック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1200" b="1" u="sng" dirty="0">
                <a:latin typeface="Arial" charset="0"/>
                <a:ea typeface="ＭＳ Ｐゴシック" charset="0"/>
              </a:rPr>
              <a:t>Progression-free survival and overall survival</a:t>
            </a:r>
            <a:endParaRPr lang="en-GB" sz="1200" dirty="0">
              <a:latin typeface="Arial" charset="0"/>
              <a:ea typeface="ＭＳ Ｐゴシック" charset="0"/>
            </a:endParaRPr>
          </a:p>
          <a:p>
            <a:pPr algn="just" eaLnBrk="1" hangingPunct="1">
              <a:lnSpc>
                <a:spcPct val="90000"/>
              </a:lnSpc>
              <a:buFontTx/>
              <a:buChar char="•"/>
            </a:pPr>
            <a:r>
              <a:rPr lang="en-US" sz="1200" dirty="0">
                <a:latin typeface="Arial" charset="0"/>
                <a:ea typeface="ＭＳ Ｐゴシック" charset="0"/>
              </a:rPr>
              <a:t>Median PFS is 30 weeks, 80% CI: (25 and 33 weeks)</a:t>
            </a:r>
          </a:p>
          <a:p>
            <a:pPr algn="just" eaLnBrk="1" hangingPunct="1">
              <a:lnSpc>
                <a:spcPct val="90000"/>
              </a:lnSpc>
              <a:buFontTx/>
              <a:buChar char="•"/>
            </a:pPr>
            <a:r>
              <a:rPr lang="en-US" sz="1200" dirty="0">
                <a:latin typeface="Arial" charset="0"/>
                <a:ea typeface="ＭＳ Ｐゴシック" charset="0"/>
              </a:rPr>
              <a:t>Median OS is 44 weeks, 80 % CI: (30 and 48 weeks)</a:t>
            </a:r>
            <a:endParaRPr lang="en-GB" sz="1200" dirty="0">
              <a:latin typeface="Arial" charset="0"/>
              <a:ea typeface="ＭＳ Ｐゴシック" charset="0"/>
            </a:endParaRPr>
          </a:p>
        </p:txBody>
      </p:sp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295400" y="374650"/>
            <a:ext cx="6096000" cy="736600"/>
          </a:xfrm>
          <a:solidFill>
            <a:schemeClr val="accent2"/>
          </a:solidFill>
        </p:spPr>
        <p:txBody>
          <a:bodyPr/>
          <a:lstStyle/>
          <a:p>
            <a:pPr defTabSz="2312988" eaLnBrk="1" hangingPunct="1">
              <a:spcBef>
                <a:spcPct val="20000"/>
              </a:spcBef>
            </a:pPr>
            <a:r>
              <a:rPr lang="en-GB" sz="1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Clinical outcomes from the UK CUP-ONE Study: A multi-centre trial to assess the efficacy of Epirubicin, Cisplatin and Capecitabine (ECX) in carcinomas of unknown primary (CUP) with prospective validation of molecular classifiers</a:t>
            </a:r>
            <a:br>
              <a:rPr lang="en-GB" sz="1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en-US" sz="800" i="1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053" name="Picture 2" descr="CRUK Logo for DIGITAL form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7963"/>
            <a:ext cx="9413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ecmc_fullcol_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852488"/>
            <a:ext cx="7445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852488"/>
            <a:ext cx="655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6" name="Picture 3" descr="http://www.staffnet.ggc.scot.nhs.uk/SiteCollectionDocuments/Staffnet/Logos and Templates/logo_NHSGGC_ 2_colou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74650"/>
            <a:ext cx="6461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119063"/>
            <a:ext cx="703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71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71449"/>
            <a:ext cx="8991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/>
            </a:r>
            <a:br>
              <a:rPr lang="en-GB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</a:br>
            <a:r>
              <a:rPr lang="en-GB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UK CUP-ONE: </a:t>
            </a:r>
            <a:br>
              <a:rPr lang="en-GB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</a:b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evolution of Clinical &amp; research Framework </a:t>
            </a:r>
            <a:endParaRPr lang="en-GB" sz="40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944" y="1196752"/>
            <a:ext cx="8785225" cy="5513870"/>
          </a:xfrm>
        </p:spPr>
        <p:txBody>
          <a:bodyPr>
            <a:normAutofit/>
          </a:bodyPr>
          <a:lstStyle/>
          <a:p>
            <a:pPr marL="533335" lvl="1" indent="-533335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Trial accrual Target 400 2014</a:t>
            </a:r>
          </a:p>
          <a:p>
            <a:pPr marL="933336" lvl="1" indent="-533335" eaLnBrk="1" hangingPunct="1">
              <a:spcBef>
                <a:spcPct val="40000"/>
              </a:spcBef>
              <a:buClr>
                <a:srgbClr val="FFFF00"/>
              </a:buClr>
              <a:buFont typeface="Wingdings" charset="0"/>
              <a:buChar char="§"/>
              <a:defRPr/>
            </a:pPr>
            <a:endParaRPr lang="en-GB" sz="2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335" lvl="1" indent="-533335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3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Trial accrual Target </a:t>
            </a:r>
            <a:r>
              <a:rPr lang="en-GB" sz="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increased 2014</a:t>
            </a:r>
            <a:endParaRPr lang="en-GB" sz="30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33385" lvl="2" indent="-533335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2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 1 ECX clinical Phase II completed 2013</a:t>
            </a:r>
          </a:p>
          <a:p>
            <a:pPr marL="933385" lvl="2" indent="-533335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Tissue QA guidance </a:t>
            </a:r>
            <a:r>
              <a:rPr lang="en-GB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IDMC 2014</a:t>
            </a:r>
          </a:p>
          <a:p>
            <a:pPr marL="1390585" lvl="3" indent="-533335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Extend Recruitment- </a:t>
            </a:r>
            <a:endParaRPr lang="en-GB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90585" lvl="3" indent="-533335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624 final </a:t>
            </a:r>
            <a:r>
              <a:rPr lang="en-GB" sz="28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recuitment</a:t>
            </a:r>
            <a:r>
              <a:rPr lang="en-GB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33336" lvl="1" indent="-533335" eaLnBrk="1" hangingPunct="1">
              <a:spcBef>
                <a:spcPct val="40000"/>
              </a:spcBef>
              <a:buClr>
                <a:srgbClr val="FFFF00"/>
              </a:buClr>
              <a:buFont typeface="Wingdings" charset="0"/>
              <a:buChar char="§"/>
              <a:defRPr/>
            </a:pPr>
            <a:endParaRPr lang="en-GB" sz="2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33336" lvl="1" indent="-533335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endParaRPr lang="en-GB" sz="26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933336" lvl="1" indent="-533335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endParaRPr lang="en-GB" sz="26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533335" indent="-533335" eaLnBrk="1" hangingPunct="1">
              <a:spcBef>
                <a:spcPct val="40000"/>
              </a:spcBef>
              <a:buClr>
                <a:schemeClr val="tx2"/>
              </a:buClr>
              <a:buFontTx/>
              <a:buNone/>
              <a:defRPr/>
            </a:pPr>
            <a:endParaRPr lang="en-GB" sz="30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533335" indent="-533335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endParaRPr lang="en-GB" sz="30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174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9762"/>
          </a:xfrm>
        </p:spPr>
        <p:txBody>
          <a:bodyPr/>
          <a:lstStyle/>
          <a:p>
            <a:r>
              <a:rPr lang="en-GB" sz="2000" b="1" dirty="0" smtClean="0">
                <a:latin typeface="Arial" charset="0"/>
                <a:ea typeface="ＭＳ Ｐゴシック" charset="0"/>
              </a:rPr>
              <a:t>Efficacy &amp; Response (RR 35%):    </a:t>
            </a:r>
            <a:r>
              <a:rPr lang="en-GB" sz="2000" b="1" dirty="0">
                <a:latin typeface="Arial" charset="0"/>
                <a:ea typeface="ＭＳ Ｐゴシック" charset="0"/>
              </a:rPr>
              <a:t>CUP ONE Clinical Trial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43" r="-40643"/>
          <a:stretch>
            <a:fillRect/>
          </a:stretch>
        </p:blipFill>
        <p:spPr bwMode="auto">
          <a:xfrm>
            <a:off x="-1836712" y="1052736"/>
            <a:ext cx="8352928" cy="50593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9"/>
            <a:ext cx="4194823" cy="50405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3140968"/>
            <a:ext cx="2736304" cy="194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4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27" y="332656"/>
            <a:ext cx="8881779" cy="842963"/>
          </a:xfrm>
        </p:spPr>
        <p:txBody>
          <a:bodyPr/>
          <a:lstStyle/>
          <a:p>
            <a:r>
              <a:rPr lang="en-US" sz="3200" baseline="0" dirty="0" smtClean="0">
                <a:solidFill>
                  <a:srgbClr val="FFFF00"/>
                </a:solidFill>
              </a:rPr>
              <a:t>Summary :UK  UPDATE CUP RESEARCH</a:t>
            </a:r>
            <a:endParaRPr lang="en-AU" sz="3200" b="1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0768"/>
            <a:ext cx="8642350" cy="5256584"/>
          </a:xfrm>
        </p:spPr>
        <p:txBody>
          <a:bodyPr>
            <a:normAutofit lnSpcReduction="10000"/>
          </a:bodyPr>
          <a:lstStyle/>
          <a:p>
            <a:pPr marL="342900" lvl="1" indent="-342900">
              <a:buFontTx/>
              <a:buChar char="•"/>
              <a:defRPr/>
            </a:pPr>
            <a:r>
              <a:rPr lang="en-GB" sz="3600" b="1" dirty="0" smtClean="0">
                <a:solidFill>
                  <a:srgbClr val="FF6600"/>
                </a:solidFill>
                <a:latin typeface="Calibri" charset="0"/>
              </a:rPr>
              <a:t>UK CRUK NCRI CUP-ONE </a:t>
            </a:r>
            <a:r>
              <a:rPr lang="en-GB" sz="3600" b="1" dirty="0">
                <a:solidFill>
                  <a:srgbClr val="FF6600"/>
                </a:solidFill>
                <a:latin typeface="Calibri" charset="0"/>
              </a:rPr>
              <a:t>Trial </a:t>
            </a:r>
            <a:endParaRPr lang="en-GB" sz="3600" b="1" dirty="0" smtClean="0">
              <a:solidFill>
                <a:srgbClr val="FF6600"/>
              </a:solidFill>
              <a:latin typeface="Calibri" charset="0"/>
            </a:endParaRPr>
          </a:p>
          <a:p>
            <a:pPr lvl="1">
              <a:defRPr/>
            </a:pPr>
            <a:r>
              <a:rPr lang="en-AU" sz="3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AU" sz="3200" dirty="0" smtClean="0">
                <a:solidFill>
                  <a:srgbClr val="FFFFFF"/>
                </a:solidFill>
                <a:latin typeface="Calibri" charset="0"/>
              </a:rPr>
              <a:t>‘Best’ Tissue based test for site-of-origin</a:t>
            </a:r>
            <a:endParaRPr lang="en-AU" dirty="0" smtClean="0">
              <a:solidFill>
                <a:srgbClr val="FFFFFF"/>
              </a:solidFill>
              <a:latin typeface="Calibri" charset="0"/>
            </a:endParaRPr>
          </a:p>
          <a:p>
            <a:pPr lvl="1">
              <a:defRPr/>
            </a:pPr>
            <a:r>
              <a:rPr lang="en-AU" sz="3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AU" sz="3200" dirty="0" smtClean="0">
                <a:solidFill>
                  <a:srgbClr val="FFFFFF"/>
                </a:solidFill>
                <a:latin typeface="Calibri" charset="0"/>
              </a:rPr>
              <a:t>Patient Outcomes (OS, predictive Biomarkers) </a:t>
            </a:r>
          </a:p>
          <a:p>
            <a:pPr lvl="2">
              <a:defRPr/>
            </a:pPr>
            <a:r>
              <a:rPr lang="en-AU" dirty="0" smtClean="0">
                <a:solidFill>
                  <a:srgbClr val="FFFFFF"/>
                </a:solidFill>
                <a:latin typeface="Calibri" charset="0"/>
              </a:rPr>
              <a:t>Untreated </a:t>
            </a:r>
          </a:p>
          <a:p>
            <a:pPr lvl="2">
              <a:defRPr/>
            </a:pPr>
            <a:r>
              <a:rPr lang="en-AU" dirty="0" smtClean="0">
                <a:solidFill>
                  <a:srgbClr val="FFFFFF"/>
                </a:solidFill>
                <a:latin typeface="Calibri" charset="0"/>
              </a:rPr>
              <a:t>Treated as site- specific </a:t>
            </a:r>
          </a:p>
          <a:p>
            <a:pPr lvl="2">
              <a:defRPr/>
            </a:pPr>
            <a:r>
              <a:rPr lang="en-AU" dirty="0" smtClean="0">
                <a:solidFill>
                  <a:srgbClr val="FFFFFF"/>
                </a:solidFill>
                <a:latin typeface="Calibri" charset="0"/>
              </a:rPr>
              <a:t>Treated as CUP</a:t>
            </a:r>
            <a:endParaRPr lang="en-AU" dirty="0">
              <a:solidFill>
                <a:srgbClr val="FFFFFF"/>
              </a:solidFill>
              <a:latin typeface="Calibri" charset="0"/>
            </a:endParaRPr>
          </a:p>
          <a:p>
            <a:pPr lvl="1">
              <a:defRPr/>
            </a:pPr>
            <a:endParaRPr lang="en-AU" sz="3200" b="1" dirty="0">
              <a:solidFill>
                <a:srgbClr val="FFFFFF"/>
              </a:solidFill>
              <a:latin typeface="Calibri" charset="0"/>
            </a:endParaRPr>
          </a:p>
          <a:p>
            <a:pPr marL="971550" lvl="2" indent="-571500">
              <a:buFont typeface="Arial"/>
              <a:buChar char="•"/>
              <a:defRPr/>
            </a:pPr>
            <a:r>
              <a:rPr lang="en-GB" sz="3300" b="1" dirty="0" smtClean="0">
                <a:solidFill>
                  <a:srgbClr val="FF6600"/>
                </a:solidFill>
                <a:latin typeface="Calibri" charset="0"/>
              </a:rPr>
              <a:t>CUPEM </a:t>
            </a:r>
            <a:endParaRPr lang="en-GB" sz="3300" b="1" dirty="0">
              <a:solidFill>
                <a:srgbClr val="FF6600"/>
              </a:solidFill>
              <a:latin typeface="Calibri" charset="0"/>
            </a:endParaRPr>
          </a:p>
          <a:p>
            <a:pPr marL="971550" lvl="2" indent="-571500">
              <a:buFont typeface="Arial"/>
              <a:buChar char="•"/>
              <a:defRPr/>
            </a:pPr>
            <a:r>
              <a:rPr lang="en-GB" sz="3800" b="1" dirty="0">
                <a:solidFill>
                  <a:srgbClr val="FF6600"/>
                </a:solidFill>
                <a:latin typeface="Calibri" charset="0"/>
              </a:rPr>
              <a:t>NHSE CUP GECIP 100K Genome  </a:t>
            </a:r>
            <a:endParaRPr lang="en-GB" sz="3800" b="1" dirty="0" smtClean="0">
              <a:solidFill>
                <a:srgbClr val="FF6600"/>
              </a:solidFill>
              <a:latin typeface="Calibri" charset="0"/>
            </a:endParaRPr>
          </a:p>
          <a:p>
            <a:pPr marL="1428750" lvl="3" indent="-571500">
              <a:buFont typeface="Arial"/>
              <a:buChar char="•"/>
              <a:defRPr/>
            </a:pPr>
            <a:r>
              <a:rPr lang="en-GB" sz="3400" b="1" dirty="0" smtClean="0">
                <a:solidFill>
                  <a:srgbClr val="FF6600"/>
                </a:solidFill>
                <a:latin typeface="Calibri" charset="0"/>
              </a:rPr>
              <a:t> </a:t>
            </a:r>
            <a:r>
              <a:rPr lang="en-GB" sz="3400" b="1" dirty="0">
                <a:solidFill>
                  <a:srgbClr val="FF6600"/>
                </a:solidFill>
                <a:latin typeface="Calibri" charset="0"/>
              </a:rPr>
              <a:t>approved Q2 </a:t>
            </a:r>
            <a:r>
              <a:rPr lang="en-GB" sz="3400" b="1" dirty="0" smtClean="0">
                <a:solidFill>
                  <a:srgbClr val="FF6600"/>
                </a:solidFill>
                <a:latin typeface="Calibri" charset="0"/>
              </a:rPr>
              <a:t>2017- Fresh Frozen</a:t>
            </a:r>
            <a:endParaRPr lang="en-GB" sz="3400" b="1" dirty="0">
              <a:solidFill>
                <a:srgbClr val="FF6600"/>
              </a:solidFill>
              <a:latin typeface="Calibri" charset="0"/>
            </a:endParaRPr>
          </a:p>
          <a:p>
            <a:pPr marL="457200" lvl="1" indent="0">
              <a:buNone/>
              <a:defRPr/>
            </a:pPr>
            <a:endParaRPr lang="en-AU" sz="2800" dirty="0">
              <a:latin typeface="Calibri" charset="0"/>
            </a:endParaRPr>
          </a:p>
          <a:p>
            <a:pPr marL="0" indent="0">
              <a:buClr>
                <a:schemeClr val="accent2"/>
              </a:buClr>
              <a:buNone/>
              <a:defRPr/>
            </a:pPr>
            <a:endParaRPr lang="en-AU" sz="2000" b="1" dirty="0" smtClean="0">
              <a:latin typeface="Calibri" charset="0"/>
            </a:endParaRPr>
          </a:p>
          <a:p>
            <a:pPr>
              <a:buClr>
                <a:schemeClr val="accent2"/>
              </a:buClr>
              <a:defRPr/>
            </a:pPr>
            <a:endParaRPr lang="en-AU" sz="2000" b="1" dirty="0" smtClean="0">
              <a:latin typeface="Calibri" charset="0"/>
            </a:endParaRPr>
          </a:p>
          <a:p>
            <a:pPr>
              <a:buClr>
                <a:schemeClr val="accent2"/>
              </a:buClr>
              <a:defRPr/>
            </a:pPr>
            <a:endParaRPr lang="en-AU" sz="2000" b="1" dirty="0" smtClean="0">
              <a:latin typeface="Calibri" charset="0"/>
            </a:endParaRPr>
          </a:p>
          <a:p>
            <a:pPr>
              <a:buClr>
                <a:schemeClr val="accent2"/>
              </a:buClr>
              <a:defRPr/>
            </a:pPr>
            <a:endParaRPr lang="en-AU" sz="2000" b="1" dirty="0" smtClean="0">
              <a:latin typeface="Calibri" charset="0"/>
            </a:endParaRPr>
          </a:p>
          <a:p>
            <a:pPr marL="0" indent="0">
              <a:buClr>
                <a:schemeClr val="accent2"/>
              </a:buClr>
              <a:buFontTx/>
              <a:buNone/>
              <a:defRPr/>
            </a:pPr>
            <a:endParaRPr lang="en-AU" sz="20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0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 </a:t>
            </a:r>
            <a:r>
              <a:rPr lang="en-GB" sz="4400" dirty="0" smtClean="0"/>
              <a:t>CUPEM</a:t>
            </a:r>
            <a:r>
              <a:rPr lang="en-GB" sz="4400" baseline="0" dirty="0" smtClean="0"/>
              <a:t> Phase II Trial</a:t>
            </a:r>
            <a:endParaRPr lang="mr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Phase II, Two-Stage, Trial of Pembrolizumab in Cancer of unknown primary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Trial Type 	Single Arm, non-randomised; Two-stage; Hypothesis generating 	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Treatment </a:t>
            </a:r>
            <a:r>
              <a:rPr lang="en-US" dirty="0"/>
              <a:t>Groups 	Two cohorts: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First Cohort: One or more lines of prior therapy </a:t>
            </a:r>
          </a:p>
          <a:p>
            <a:r>
              <a:rPr lang="en-US" dirty="0"/>
              <a:t>(ii) Second Cohort: First Line untreated CUP patients 	</a:t>
            </a:r>
          </a:p>
          <a:p>
            <a:r>
              <a:rPr lang="en-US" dirty="0" err="1" smtClean="0"/>
              <a:t>i</a:t>
            </a:r>
            <a:r>
              <a:rPr lang="en-US" dirty="0"/>
              <a:t>) First Cohort: 20 </a:t>
            </a:r>
          </a:p>
          <a:p>
            <a:r>
              <a:rPr lang="en-US" dirty="0"/>
              <a:t>ii) Second Cohort: 57 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Imperial / RMH / GST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89442"/>
      </p:ext>
    </p:extLst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31251" y="5357162"/>
            <a:ext cx="2473046" cy="10629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6" y="3704544"/>
            <a:ext cx="2243294" cy="12618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1025" y="6507165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879A6E-481A-4D42-B449-216B423916C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257175" y="6492877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96C1E9-2609-4E37-A6E2-96BDF5BD2BC5}" type="datetime4">
              <a:rPr lang="en-GB" smtClean="0"/>
              <a:pPr>
                <a:defRPr/>
              </a:pPr>
              <a:t>May 3, 2019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0966" y="343734"/>
            <a:ext cx="6933321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solidFill>
                  <a:srgbClr val="33B8C8"/>
                </a:solidFill>
                <a:cs typeface="Arial" panose="020B0604020202020204" pitchFamily="34" charset="0"/>
              </a:rPr>
              <a:t>The 100,000 Genomes Project </a:t>
            </a:r>
            <a:endParaRPr lang="en-GB" altLang="en-US" sz="4000" b="1" dirty="0">
              <a:solidFill>
                <a:srgbClr val="44546A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1"/>
          <p:cNvSpPr txBox="1">
            <a:spLocks noChangeArrowheads="1"/>
          </p:cNvSpPr>
          <p:nvPr/>
        </p:nvSpPr>
        <p:spPr bwMode="auto">
          <a:xfrm>
            <a:off x="6795825" y="1031087"/>
            <a:ext cx="1888728" cy="276999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as at </a:t>
            </a:r>
            <a:r>
              <a:rPr lang="en-GB" alt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11/01/2019</a:t>
            </a:r>
            <a:endParaRPr lang="en-GB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33105" y="1447114"/>
            <a:ext cx="8870148" cy="4574124"/>
            <a:chOff x="363154" y="1169031"/>
            <a:chExt cx="11826865" cy="6098832"/>
          </a:xfrm>
        </p:grpSpPr>
        <p:sp>
          <p:nvSpPr>
            <p:cNvPr id="8" name="Rectangle 7"/>
            <p:cNvSpPr/>
            <p:nvPr/>
          </p:nvSpPr>
          <p:spPr>
            <a:xfrm>
              <a:off x="476753" y="1169554"/>
              <a:ext cx="3334835" cy="5888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Picture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0" t="5334" r="85764" b="82774"/>
            <a:stretch>
              <a:fillRect/>
            </a:stretch>
          </p:blipFill>
          <p:spPr bwMode="auto">
            <a:xfrm>
              <a:off x="363154" y="2347911"/>
              <a:ext cx="1016493" cy="1404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393826" y="1230850"/>
              <a:ext cx="174462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600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rPr>
                <a:t>Samples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6755" y="1169554"/>
              <a:ext cx="3334834" cy="508839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5400000">
              <a:off x="3677953" y="3634581"/>
              <a:ext cx="842962" cy="22542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69923" y="2116807"/>
              <a:ext cx="2060575" cy="7797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3200" b="1" dirty="0" smtClean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118,489</a:t>
              </a:r>
              <a:endParaRPr lang="en-GB" sz="3200" b="1" dirty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9647" y="2781034"/>
              <a:ext cx="246148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600" dirty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Samples </a:t>
              </a:r>
              <a:r>
                <a:rPr lang="en-GB" sz="1600" dirty="0" smtClean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collected and received at the UK </a:t>
              </a:r>
              <a:r>
                <a:rPr lang="en-GB" sz="1600" dirty="0" err="1" smtClean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Biocentre</a:t>
              </a:r>
              <a:endParaRPr lang="en-GB" sz="1600" dirty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09422" y="1169031"/>
              <a:ext cx="3272715" cy="5953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7" t="32666" r="84975" b="47557"/>
            <a:stretch>
              <a:fillRect/>
            </a:stretch>
          </p:blipFill>
          <p:spPr bwMode="auto">
            <a:xfrm rot="5400000">
              <a:off x="4974884" y="1595691"/>
              <a:ext cx="733425" cy="154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283198" y="1221693"/>
              <a:ext cx="160499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600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rPr>
                <a:t>Genomes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09424" y="1171687"/>
              <a:ext cx="3278528" cy="5086257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7426190" y="3665539"/>
              <a:ext cx="754062" cy="25241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06523" y="1174949"/>
              <a:ext cx="4030392" cy="5969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7" t="62154" r="82791" b="21529"/>
            <a:stretch>
              <a:fillRect/>
            </a:stretch>
          </p:blipFill>
          <p:spPr bwMode="auto">
            <a:xfrm>
              <a:off x="8140320" y="2215677"/>
              <a:ext cx="865188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557337" y="1223914"/>
              <a:ext cx="307441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600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rPr>
                <a:t>Analysis and </a:t>
              </a:r>
              <a:r>
                <a:rPr lang="en-GB" sz="1600" b="1" dirty="0" smtClean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rPr>
                <a:t>Results</a:t>
              </a:r>
              <a:endParaRPr lang="en-GB" sz="16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05764" y="1182690"/>
              <a:ext cx="4031151" cy="6085173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35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44" t="62154" r="43642" b="21529"/>
            <a:stretch/>
          </p:blipFill>
          <p:spPr bwMode="auto">
            <a:xfrm>
              <a:off x="8182816" y="3822484"/>
              <a:ext cx="983441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0172272" y="2187326"/>
              <a:ext cx="1798449" cy="697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GB" sz="2800" b="1" dirty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762257" y="2872532"/>
              <a:ext cx="3208464" cy="410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g</a:t>
              </a:r>
              <a:r>
                <a:rPr lang="en-GB" sz="1400" dirty="0" smtClean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enomes sent </a:t>
              </a:r>
              <a:r>
                <a:rPr lang="en-GB" sz="1400" dirty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to </a:t>
              </a:r>
              <a:r>
                <a:rPr lang="en-GB" sz="1400" dirty="0" smtClean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NHS GMCs</a:t>
              </a:r>
              <a:endParaRPr lang="en-GB" sz="1400" dirty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135168" y="2256979"/>
              <a:ext cx="1473731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400" b="1" dirty="0" smtClean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56,622</a:t>
              </a:r>
              <a:endParaRPr lang="en-GB" sz="2400" b="1" dirty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609" y="4034909"/>
              <a:ext cx="2893515" cy="1627601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8911767" y="2480163"/>
              <a:ext cx="1300857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350" dirty="0" smtClean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Results for</a:t>
              </a:r>
              <a:endParaRPr lang="en-GB" sz="1350" dirty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001154" y="3847363"/>
              <a:ext cx="1501016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350" dirty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Equivalent to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016592" y="4208495"/>
              <a:ext cx="3173427" cy="11798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354072"/>
                  </a:solidFill>
                  <a:cs typeface="Arial" panose="020B0604020202020204" pitchFamily="34" charset="0"/>
                </a:rPr>
                <a:t>cancer</a:t>
              </a:r>
              <a:r>
                <a:rPr lang="en-GB" sz="1400" b="1" dirty="0">
                  <a:solidFill>
                    <a:srgbClr val="354072"/>
                  </a:solidFill>
                  <a:cs typeface="Arial" panose="020B0604020202020204" pitchFamily="34" charset="0"/>
                </a:rPr>
                <a:t> </a:t>
              </a:r>
              <a:r>
                <a:rPr lang="en-GB" sz="1350" dirty="0" smtClean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genome analyses and </a:t>
              </a:r>
              <a:r>
                <a:rPr lang="en-GB" sz="2400" b="1" dirty="0" smtClean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42,472 </a:t>
              </a:r>
              <a:r>
                <a:rPr lang="en-GB" sz="1350" dirty="0" smtClean="0">
                  <a:solidFill>
                    <a:srgbClr val="354072"/>
                  </a:solidFill>
                  <a:latin typeface="Calibri" panose="020F0502020204030204"/>
                  <a:cs typeface="Arial" panose="020B0604020202020204" pitchFamily="34" charset="0"/>
                </a:rPr>
                <a:t>rare disease analyses</a:t>
              </a:r>
              <a:endParaRPr lang="en-GB" sz="1350" dirty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695733" y="4169141"/>
            <a:ext cx="10242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>
                <a:solidFill>
                  <a:srgbClr val="354072"/>
                </a:solidFill>
                <a:cs typeface="Arial" panose="020B0604020202020204" pitchFamily="34" charset="0"/>
              </a:rPr>
              <a:t>85,662</a:t>
            </a:r>
            <a:endParaRPr lang="en-GB" sz="2000" b="1" dirty="0">
              <a:solidFill>
                <a:srgbClr val="354072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32666" r="84975" b="47557"/>
          <a:stretch>
            <a:fillRect/>
          </a:stretch>
        </p:blipFill>
        <p:spPr bwMode="auto">
          <a:xfrm rot="5400000">
            <a:off x="4360022" y="1767109"/>
            <a:ext cx="550069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83323" y="3722780"/>
            <a:ext cx="10242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>
                <a:solidFill>
                  <a:srgbClr val="354072"/>
                </a:solidFill>
                <a:cs typeface="Arial" panose="020B0604020202020204" pitchFamily="34" charset="0"/>
              </a:rPr>
              <a:t>32,827</a:t>
            </a:r>
            <a:endParaRPr lang="en-GB" sz="2000" b="1" dirty="0">
              <a:solidFill>
                <a:srgbClr val="354072"/>
              </a:solidFill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48443" y="5399848"/>
            <a:ext cx="1664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rPr>
              <a:t>+2,962</a:t>
            </a:r>
            <a:endParaRPr lang="en-GB" sz="1600" b="1" dirty="0">
              <a:solidFill>
                <a:srgbClr val="354072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600" dirty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rPr>
              <a:t>genomes</a:t>
            </a:r>
          </a:p>
          <a:p>
            <a:pPr>
              <a:defRPr/>
            </a:pPr>
            <a:r>
              <a:rPr lang="en-GB" sz="1600" dirty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rPr>
              <a:t>since last </a:t>
            </a:r>
            <a:r>
              <a:rPr lang="en-GB" sz="1600" dirty="0" smtClean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rPr>
              <a:t>month </a:t>
            </a:r>
            <a:endParaRPr lang="en-GB" sz="1600" dirty="0">
              <a:solidFill>
                <a:srgbClr val="354072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344508" y="5518596"/>
            <a:ext cx="772351" cy="714996"/>
            <a:chOff x="3344394" y="5159210"/>
            <a:chExt cx="772351" cy="714996"/>
          </a:xfrm>
        </p:grpSpPr>
        <p:sp>
          <p:nvSpPr>
            <p:cNvPr id="50" name="Right Arrow 49"/>
            <p:cNvSpPr/>
            <p:nvPr/>
          </p:nvSpPr>
          <p:spPr>
            <a:xfrm rot="18978748" flipV="1">
              <a:off x="3475358" y="5401115"/>
              <a:ext cx="598870" cy="196701"/>
            </a:xfrm>
            <a:prstGeom prst="rightArrow">
              <a:avLst>
                <a:gd name="adj1" fmla="val 35480"/>
                <a:gd name="adj2" fmla="val 1073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3362907" y="5159210"/>
              <a:ext cx="6282" cy="703263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3344394" y="5867855"/>
              <a:ext cx="772351" cy="635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5956285" y="4601626"/>
            <a:ext cx="3032140" cy="147732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20-25% actionable </a:t>
            </a:r>
            <a:r>
              <a:rPr lang="en-GB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findings for Rare Disease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~ </a:t>
            </a: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50% </a:t>
            </a:r>
            <a:r>
              <a:rPr lang="en-GB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cancer cases contain </a:t>
            </a: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potential for a therapy or a trial in our </a:t>
            </a:r>
            <a:r>
              <a:rPr lang="en-GB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report</a:t>
            </a:r>
            <a:endParaRPr lang="en-GB" sz="1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44508" y="2948503"/>
            <a:ext cx="22002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rPr>
              <a:t>Genomes sequenced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79728" y="4057048"/>
            <a:ext cx="9810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rPr>
              <a:t>79,834</a:t>
            </a:r>
            <a:endParaRPr lang="en-GB" sz="2000" b="1" dirty="0">
              <a:solidFill>
                <a:srgbClr val="354072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58641" y="2561797"/>
            <a:ext cx="15462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rPr>
              <a:t>103,311</a:t>
            </a:r>
            <a:endParaRPr lang="en-GB" sz="3200" b="1" dirty="0">
              <a:solidFill>
                <a:srgbClr val="354072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31251" y="3614017"/>
            <a:ext cx="9810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rPr>
              <a:t>23,477</a:t>
            </a:r>
            <a:endParaRPr lang="en-GB" sz="2000" b="1" dirty="0">
              <a:solidFill>
                <a:srgbClr val="354072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96840" y="3357988"/>
            <a:ext cx="1348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354072"/>
                </a:solidFill>
                <a:latin typeface="Calibri" panose="020F0502020204030204"/>
                <a:cs typeface="Arial" panose="020B0604020202020204" pitchFamily="34" charset="0"/>
              </a:rPr>
              <a:t>14,150</a:t>
            </a:r>
            <a:endParaRPr lang="en-GB" sz="2400" b="1" dirty="0">
              <a:solidFill>
                <a:srgbClr val="354072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1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6842125" cy="655638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Diagnostic yield – pilot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73381" y="1124744"/>
          <a:ext cx="8712968" cy="533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19" name="Worksheet" r:id="rId4" imgW="6286632" imgH="4610061" progId="Excel.Sheet.12">
                  <p:embed/>
                </p:oleObj>
              </mc:Choice>
              <mc:Fallback>
                <p:oleObj name="Worksheet" r:id="rId4" imgW="6286632" imgH="46100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381" y="1124744"/>
                        <a:ext cx="8712968" cy="5333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91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67" y="774717"/>
            <a:ext cx="8891478" cy="1006520"/>
          </a:xfrm>
        </p:spPr>
        <p:txBody>
          <a:bodyPr/>
          <a:lstStyle/>
          <a:p>
            <a:pPr algn="l"/>
            <a:r>
              <a:rPr lang="en-GB" sz="1800" b="0" dirty="0" smtClean="0">
                <a:solidFill>
                  <a:schemeClr val="bg2">
                    <a:lumMod val="25000"/>
                  </a:schemeClr>
                </a:solidFill>
              </a:rPr>
              <a:t>Cancer challenging – re-engineer 300 pathology pathways </a:t>
            </a:r>
            <a:br>
              <a:rPr lang="en-GB" sz="1800" b="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1800" b="0" dirty="0" smtClean="0">
                <a:solidFill>
                  <a:schemeClr val="bg2">
                    <a:lumMod val="25000"/>
                  </a:schemeClr>
                </a:solidFill>
              </a:rPr>
              <a:t>Identification </a:t>
            </a:r>
            <a:r>
              <a:rPr lang="en-GB" sz="1800" b="0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somatic small variants </a:t>
            </a:r>
            <a:r>
              <a:rPr lang="en-GB" sz="1800" b="0" dirty="0">
                <a:solidFill>
                  <a:schemeClr val="bg2">
                    <a:lumMod val="25000"/>
                  </a:schemeClr>
                </a:solidFill>
              </a:rPr>
              <a:t>in 136 potentially actionable genes across all solid tumours (n=5700)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BC11F495-122A-8840-BAF2-41DE8787D72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740" y="2009890"/>
          <a:ext cx="7316604" cy="559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6B2F7B-8EEF-9647-AE28-5882A09B0F7A}"/>
              </a:ext>
            </a:extLst>
          </p:cNvPr>
          <p:cNvSpPr txBox="1"/>
          <p:nvPr/>
        </p:nvSpPr>
        <p:spPr>
          <a:xfrm>
            <a:off x="7337098" y="2646408"/>
            <a:ext cx="1462909" cy="17081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E6F8F8">
                    <a:lumMod val="25000"/>
                  </a:srgbClr>
                </a:solidFill>
                <a:latin typeface="Calibri"/>
                <a:cs typeface="Arial" panose="020B0604020202020204" pitchFamily="34" charset="0"/>
              </a:rPr>
              <a:t>50% of 5700 patients have a known actionable or potentially actionable gene identified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CD3E58-2797-BC4C-A7C0-86911447686A}"/>
              </a:ext>
            </a:extLst>
          </p:cNvPr>
          <p:cNvSpPr txBox="1"/>
          <p:nvPr/>
        </p:nvSpPr>
        <p:spPr>
          <a:xfrm>
            <a:off x="2849348" y="1798357"/>
            <a:ext cx="3445317" cy="3231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44546B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Molecular target      </a:t>
            </a:r>
            <a:r>
              <a:rPr lang="en-US" sz="1500" dirty="0">
                <a:solidFill>
                  <a:srgbClr val="44546B">
                    <a:lumMod val="75000"/>
                  </a:srgbClr>
                </a:solidFill>
                <a:cs typeface="Arial" panose="020B0604020202020204" pitchFamily="34" charset="0"/>
              </a:rPr>
              <a:t>→  </a:t>
            </a:r>
            <a:r>
              <a:rPr lang="en-US" sz="1500" dirty="0">
                <a:solidFill>
                  <a:srgbClr val="44546B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  Targeted therapy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6260" y="193213"/>
            <a:ext cx="5001416" cy="62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Programme</a:t>
            </a:r>
            <a:endParaRPr lang="en-US" altLang="en-US" sz="4000" b="1" dirty="0">
              <a:solidFill>
                <a:srgbClr val="4BA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9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4" grpId="0">
        <p:bldAsOne/>
      </p:bldGraphic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92908" y="3768079"/>
            <a:ext cx="8605981" cy="7963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Calibri"/>
              </a:rPr>
              <a:t>PA166171125</a:t>
            </a:r>
          </a:p>
        </p:txBody>
      </p:sp>
      <p:pic>
        <p:nvPicPr>
          <p:cNvPr id="4" name="Picture 3" descr="DPYD_Report_Mocku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60"/>
          <a:stretch/>
        </p:blipFill>
        <p:spPr>
          <a:xfrm>
            <a:off x="0" y="1"/>
            <a:ext cx="9144000" cy="2180706"/>
          </a:xfrm>
          <a:prstGeom prst="rect">
            <a:avLst/>
          </a:prstGeom>
        </p:spPr>
      </p:pic>
      <p:pic>
        <p:nvPicPr>
          <p:cNvPr id="6" name="Picture 5" descr="DPYD_Report_Mocku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5" r="31600" b="66827"/>
          <a:stretch/>
        </p:blipFill>
        <p:spPr>
          <a:xfrm>
            <a:off x="6919" y="3424045"/>
            <a:ext cx="6254500" cy="496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583" y="2284644"/>
            <a:ext cx="868535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Pharmacogenetic </a:t>
            </a:r>
            <a:r>
              <a:rPr lang="en-US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germline</a:t>
            </a: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variants</a:t>
            </a:r>
          </a:p>
          <a:p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583" y="2638412"/>
            <a:ext cx="8685357" cy="76944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The following DPYD variants that confer </a:t>
            </a:r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susceptibility </a:t>
            </a:r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to severe toxicity </a:t>
            </a:r>
            <a:r>
              <a:rPr lang="en-US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when treated with 5-FU or </a:t>
            </a:r>
            <a:r>
              <a:rPr lang="en-US" sz="11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capecitabine</a:t>
            </a:r>
            <a:r>
              <a:rPr lang="en-US" sz="1100" b="1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100" smtClean="0">
                <a:solidFill>
                  <a:prstClr val="black"/>
                </a:solidFill>
                <a:cs typeface="Arial" panose="020B0604020202020204" pitchFamily="34" charset="0"/>
              </a:rPr>
              <a:t>have </a:t>
            </a:r>
            <a:r>
              <a:rPr lang="en-US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been identified, in a screen for 10 established pharmacogenetic variants from the published Clinical Pharmacogenetics Implementation Consortium (CPIC) guideline (PMID: 29152729). Please refer to the </a:t>
            </a:r>
            <a:r>
              <a:rPr lang="en-US" sz="1100" u="sng" dirty="0" err="1" smtClean="0">
                <a:solidFill>
                  <a:srgbClr val="3366FF"/>
                </a:solidFill>
                <a:cs typeface="Arial" panose="020B0604020202020204" pitchFamily="34" charset="0"/>
              </a:rPr>
              <a:t>Germline</a:t>
            </a:r>
            <a:r>
              <a:rPr lang="en-US" sz="1100" u="sng" dirty="0" smtClean="0">
                <a:solidFill>
                  <a:srgbClr val="3366FF"/>
                </a:solidFill>
                <a:cs typeface="Arial" panose="020B0604020202020204" pitchFamily="34" charset="0"/>
              </a:rPr>
              <a:t> Pharmacogenetics Interpretation Document v1.1 </a:t>
            </a:r>
            <a:r>
              <a:rPr lang="en-US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for </a:t>
            </a:r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further details and interpretation of the results</a:t>
            </a:r>
            <a:r>
              <a:rPr lang="en-US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. The variants screened for are listed in the </a:t>
            </a:r>
            <a:r>
              <a:rPr lang="en-US" sz="1100" u="sng" dirty="0" smtClean="0">
                <a:solidFill>
                  <a:srgbClr val="3366FF"/>
                </a:solidFill>
                <a:cs typeface="Arial" panose="020B0604020202020204" pitchFamily="34" charset="0"/>
              </a:rPr>
              <a:t> Technical information v1.9.</a:t>
            </a:r>
            <a:endParaRPr lang="en-US" sz="11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375" y="3920485"/>
            <a:ext cx="63265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cs typeface="Arial" panose="020B0604020202020204" pitchFamily="34" charset="0"/>
              </a:rPr>
              <a:t>DPYD</a:t>
            </a:r>
            <a:endParaRPr lang="en-US"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548" y="3920485"/>
            <a:ext cx="92556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ea typeface="Calibri"/>
                <a:cs typeface="Calibri"/>
              </a:rPr>
              <a:t>chr1:97450058</a:t>
            </a:r>
            <a:endParaRPr lang="en-US" sz="9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4714" y="3920485"/>
            <a:ext cx="813043" cy="2308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cs typeface="Arial" panose="020B0604020202020204" pitchFamily="34" charset="0"/>
              </a:rPr>
              <a:t>c.1905+1G&gt;A</a:t>
            </a:r>
            <a:endParaRPr lang="en-US" sz="9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70805" y="3920485"/>
            <a:ext cx="881791" cy="2616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  <a:cs typeface="Arial" panose="020B0604020202020204" pitchFamily="34" charset="0"/>
              </a:rPr>
              <a:t>No Function</a:t>
            </a:r>
            <a:endParaRPr lang="en-US" sz="10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61948" y="3920485"/>
            <a:ext cx="505267" cy="253916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  <a:cs typeface="Arial" panose="020B0604020202020204" pitchFamily="34" charset="0"/>
              </a:rPr>
              <a:t>0.004</a:t>
            </a:r>
            <a:endParaRPr lang="en-US" sz="10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536" y="4241820"/>
            <a:ext cx="63265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cs typeface="Arial" panose="020B0604020202020204" pitchFamily="34" charset="0"/>
              </a:rPr>
              <a:t>DPYD</a:t>
            </a:r>
            <a:endParaRPr lang="en-US"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24875" y="4241820"/>
            <a:ext cx="750307" cy="2308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c.1156G&gt;T</a:t>
            </a:r>
            <a:endParaRPr lang="en-US" sz="9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70805" y="4241820"/>
            <a:ext cx="881791" cy="2616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  <a:cs typeface="Arial" panose="020B0604020202020204" pitchFamily="34" charset="0"/>
              </a:rPr>
              <a:t>No Function</a:t>
            </a:r>
            <a:endParaRPr lang="en-US" sz="10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948" y="4241820"/>
            <a:ext cx="628137" cy="253916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  <a:cs typeface="Arial" panose="020B0604020202020204" pitchFamily="34" charset="0"/>
              </a:rPr>
              <a:t>0.00008</a:t>
            </a:r>
            <a:endParaRPr lang="en-US" sz="10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6188" y="3920485"/>
            <a:ext cx="104798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cs typeface="Arial" panose="020B0604020202020204" pitchFamily="34" charset="0"/>
              </a:rPr>
              <a:t>ENST00000370192.7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9548" y="4241820"/>
            <a:ext cx="902811" cy="2308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cs typeface="Arial" panose="020B0604020202020204" pitchFamily="34" charset="0"/>
              </a:rPr>
              <a:t>chr1:97883352</a:t>
            </a:r>
            <a:endParaRPr lang="en-US" sz="9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 descr="DPYD_Report_Mocku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9" t="22072" r="11137" b="66231"/>
          <a:stretch/>
        </p:blipFill>
        <p:spPr>
          <a:xfrm>
            <a:off x="6261419" y="3424045"/>
            <a:ext cx="1268650" cy="52228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269883" y="3529629"/>
            <a:ext cx="954320" cy="26161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PharmGKB</a:t>
            </a:r>
            <a:r>
              <a:rPr lang="en-US" sz="1050" dirty="0" smtClean="0">
                <a:solidFill>
                  <a:srgbClr val="FFFFFF"/>
                </a:solidFill>
                <a:cs typeface="Arial" panose="020B0604020202020204" pitchFamily="34" charset="0"/>
              </a:rPr>
              <a:t> ID</a:t>
            </a:r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82963" y="3920485"/>
            <a:ext cx="509659" cy="577081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  <a:cs typeface="Arial" panose="020B0604020202020204" pitchFamily="34" charset="0"/>
              </a:rPr>
              <a:t>29/30</a:t>
            </a:r>
          </a:p>
          <a:p>
            <a:endParaRPr lang="en-US" sz="10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sz="1050" dirty="0" smtClean="0">
                <a:solidFill>
                  <a:prstClr val="black"/>
                </a:solidFill>
                <a:cs typeface="Arial" panose="020B0604020202020204" pitchFamily="34" charset="0"/>
              </a:rPr>
              <a:t>27/30</a:t>
            </a:r>
            <a:endParaRPr lang="en-US" sz="10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1536" y="3920485"/>
            <a:ext cx="7218533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4" name="Straight Connector 43"/>
          <p:cNvCxnSpPr>
            <a:stCxn id="42" idx="1"/>
            <a:endCxn id="42" idx="3"/>
          </p:cNvCxnSpPr>
          <p:nvPr/>
        </p:nvCxnSpPr>
        <p:spPr>
          <a:xfrm>
            <a:off x="311536" y="4209026"/>
            <a:ext cx="7218533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2596" y="3920485"/>
            <a:ext cx="0" cy="577081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03025" y="3915078"/>
            <a:ext cx="0" cy="577081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595458" y="3915078"/>
            <a:ext cx="0" cy="577081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461768" y="3931679"/>
            <a:ext cx="0" cy="577081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25910" y="3915078"/>
            <a:ext cx="0" cy="577081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54697" y="3920485"/>
            <a:ext cx="0" cy="577081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252382" y="3904316"/>
            <a:ext cx="0" cy="577081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96188" y="4238932"/>
            <a:ext cx="10479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cs typeface="Arial" panose="020B0604020202020204" pitchFamily="34" charset="0"/>
              </a:rPr>
              <a:t>ENST00000370192.7</a:t>
            </a:r>
          </a:p>
        </p:txBody>
      </p:sp>
      <p:sp>
        <p:nvSpPr>
          <p:cNvPr id="2" name="Rectangle 1"/>
          <p:cNvSpPr/>
          <p:nvPr/>
        </p:nvSpPr>
        <p:spPr>
          <a:xfrm>
            <a:off x="6269883" y="3931679"/>
            <a:ext cx="8375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PA166171117</a:t>
            </a:r>
          </a:p>
        </p:txBody>
      </p:sp>
      <p:sp>
        <p:nvSpPr>
          <p:cNvPr id="3" name="Rectangle 2"/>
          <p:cNvSpPr/>
          <p:nvPr/>
        </p:nvSpPr>
        <p:spPr>
          <a:xfrm>
            <a:off x="6269883" y="4259306"/>
            <a:ext cx="8375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PA166171125</a:t>
            </a:r>
          </a:p>
        </p:txBody>
      </p:sp>
      <p:pic>
        <p:nvPicPr>
          <p:cNvPr id="5" name="Picture 4" descr="DPYD_Report_Mocku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5"/>
          <a:stretch/>
        </p:blipFill>
        <p:spPr>
          <a:xfrm>
            <a:off x="0" y="4732867"/>
            <a:ext cx="9144000" cy="212513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98918" y="2602433"/>
            <a:ext cx="8548750" cy="0"/>
          </a:xfrm>
          <a:prstGeom prst="line">
            <a:avLst/>
          </a:prstGeom>
          <a:ln w="190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21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8" b="6828"/>
          <a:stretch>
            <a:fillRect/>
          </a:stretch>
        </p:blipFill>
        <p:spPr bwMode="auto">
          <a:xfrm>
            <a:off x="3908616" y="28575"/>
            <a:ext cx="5095684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Title 1"/>
          <p:cNvSpPr>
            <a:spLocks noGrp="1"/>
          </p:cNvSpPr>
          <p:nvPr>
            <p:ph type="title"/>
          </p:nvPr>
        </p:nvSpPr>
        <p:spPr>
          <a:xfrm>
            <a:off x="54166" y="109780"/>
            <a:ext cx="3854450" cy="620713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Facilitating recruitment of patients to clinical trials </a:t>
            </a:r>
          </a:p>
        </p:txBody>
      </p:sp>
      <p:sp>
        <p:nvSpPr>
          <p:cNvPr id="225284" name="Date Placeholder 5"/>
          <p:cNvSpPr>
            <a:spLocks noGrp="1"/>
          </p:cNvSpPr>
          <p:nvPr>
            <p:ph type="dt" sz="quarter" idx="16"/>
          </p:nvPr>
        </p:nvSpPr>
        <p:spPr bwMode="auto">
          <a:xfrm>
            <a:off x="0" y="6492875"/>
            <a:ext cx="2314575" cy="365125"/>
          </a:xfrm>
          <a:solidFill>
            <a:srgbClr val="2FB8C7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B022A1B-1544-4955-8AF0-45CFBD7B2BAC}" type="datetime4">
              <a:rPr lang="en-GB" altLang="en-US" sz="9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May 3, 2019</a:t>
            </a:fld>
            <a:endParaRPr lang="en-GB" altLang="en-US" sz="900" smtClean="0">
              <a:solidFill>
                <a:srgbClr val="FFFFFF"/>
              </a:solidFill>
            </a:endParaRPr>
          </a:p>
        </p:txBody>
      </p:sp>
      <p:sp>
        <p:nvSpPr>
          <p:cNvPr id="225285" name="Slide Number Placeholder 3"/>
          <p:cNvSpPr>
            <a:spLocks noGrp="1"/>
          </p:cNvSpPr>
          <p:nvPr>
            <p:ph type="sldNum" sz="quarter" idx="15"/>
          </p:nvPr>
        </p:nvSpPr>
        <p:spPr bwMode="auto">
          <a:xfrm>
            <a:off x="2212975" y="6496050"/>
            <a:ext cx="6931025" cy="350838"/>
          </a:xfrm>
          <a:solidFill>
            <a:srgbClr val="2FB8C7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94342E-3778-4208-8BBE-AB7124873DEE}" type="slidenum">
              <a:rPr lang="en-GB" altLang="en-US" sz="12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200" smtClean="0">
              <a:solidFill>
                <a:srgbClr val="FFFFFF"/>
              </a:solidFill>
            </a:endParaRPr>
          </a:p>
        </p:txBody>
      </p:sp>
      <p:sp>
        <p:nvSpPr>
          <p:cNvPr id="225286" name="TextBox 7"/>
          <p:cNvSpPr txBox="1">
            <a:spLocks noChangeArrowheads="1"/>
          </p:cNvSpPr>
          <p:nvPr/>
        </p:nvSpPr>
        <p:spPr bwMode="auto">
          <a:xfrm>
            <a:off x="4731763" y="207618"/>
            <a:ext cx="2130425" cy="460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1A5D5D"/>
                </a:solidFill>
                <a:cs typeface="Arial" panose="020B0604020202020204" pitchFamily="34" charset="0"/>
              </a:rPr>
              <a:t>FOCUS-4 Trial</a:t>
            </a:r>
            <a:endParaRPr lang="en-US" altLang="en-US" sz="2400" b="1" dirty="0">
              <a:solidFill>
                <a:srgbClr val="1A5D5D"/>
              </a:solidFill>
              <a:cs typeface="Arial" panose="020B0604020202020204" pitchFamily="34" charset="0"/>
            </a:endParaRPr>
          </a:p>
        </p:txBody>
      </p:sp>
      <p:pic>
        <p:nvPicPr>
          <p:cNvPr id="22528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t="45528" r="72055" b="37508"/>
          <a:stretch>
            <a:fillRect/>
          </a:stretch>
        </p:blipFill>
        <p:spPr bwMode="auto">
          <a:xfrm>
            <a:off x="7848983" y="1387225"/>
            <a:ext cx="8302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>
            <a:extLst/>
          </p:cNvPr>
          <p:cNvGraphicFramePr>
            <a:graphicFrameLocks/>
          </p:cNvGraphicFramePr>
          <p:nvPr/>
        </p:nvGraphicFramePr>
        <p:xfrm>
          <a:off x="-171451" y="2503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289" name="TextBox 2"/>
          <p:cNvSpPr txBox="1">
            <a:spLocks noChangeArrowheads="1"/>
          </p:cNvSpPr>
          <p:nvPr/>
        </p:nvSpPr>
        <p:spPr bwMode="auto">
          <a:xfrm>
            <a:off x="114300" y="5757863"/>
            <a:ext cx="9029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229 colorectal cancer patients were identified with mutations which could be eligible for FOCUS4 trial, if they were to develop a recurrence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109014"/>
            <a:ext cx="1912020" cy="11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152403"/>
            <a:ext cx="7824788" cy="810684"/>
          </a:xfrm>
        </p:spPr>
        <p:txBody>
          <a:bodyPr/>
          <a:lstStyle/>
          <a:p>
            <a:pPr>
              <a:defRPr/>
            </a:pPr>
            <a:r>
              <a:rPr lang="en-GB" sz="3200" dirty="0" smtClean="0">
                <a:latin typeface="Verdana" charset="0"/>
              </a:rPr>
              <a:t>My Disclosures </a:t>
            </a:r>
            <a:r>
              <a:rPr lang="en-GB" sz="3200" dirty="0">
                <a:latin typeface="Verdana" charset="0"/>
              </a:rPr>
              <a:t>in respect of </a:t>
            </a:r>
            <a:br>
              <a:rPr lang="en-GB" sz="3200" dirty="0">
                <a:latin typeface="Verdana" charset="0"/>
              </a:rPr>
            </a:br>
            <a:r>
              <a:rPr lang="en-GB" sz="3200" dirty="0" smtClean="0">
                <a:latin typeface="Verdana" charset="0"/>
              </a:rPr>
              <a:t>this talk (CUP)</a:t>
            </a:r>
            <a:endParaRPr lang="en-GB" sz="3200" dirty="0">
              <a:latin typeface="Verdana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17" y="1173293"/>
            <a:ext cx="8785225" cy="585610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600" dirty="0" err="1" smtClean="0">
                <a:latin typeface="Verdana" charset="0"/>
              </a:rPr>
              <a:t>bioTheranostics</a:t>
            </a:r>
            <a:r>
              <a:rPr lang="en-GB" sz="1600" dirty="0">
                <a:latin typeface="Verdana" charset="0"/>
              </a:rPr>
              <a:t>, </a:t>
            </a:r>
            <a:r>
              <a:rPr lang="en-GB" sz="1600" dirty="0" smtClean="0">
                <a:latin typeface="Verdana" charset="0"/>
              </a:rPr>
              <a:t>(</a:t>
            </a:r>
            <a:r>
              <a:rPr lang="en-GB" sz="1600" dirty="0" err="1" smtClean="0">
                <a:latin typeface="Verdana" charset="0"/>
              </a:rPr>
              <a:t>BioMerieux</a:t>
            </a:r>
            <a:r>
              <a:rPr lang="en-GB" sz="1600" dirty="0" smtClean="0">
                <a:latin typeface="Verdana" charset="0"/>
              </a:rPr>
              <a:t> / Pasteur Foundation) 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600" dirty="0" smtClean="0">
                <a:latin typeface="Verdana" charset="0"/>
              </a:rPr>
              <a:t>			</a:t>
            </a:r>
            <a:r>
              <a:rPr lang="en-GB" sz="1600" dirty="0">
                <a:latin typeface="Verdana" charset="0"/>
              </a:rPr>
              <a:t>	</a:t>
            </a:r>
            <a:r>
              <a:rPr lang="en-GB" sz="1600" dirty="0" smtClean="0">
                <a:latin typeface="Verdana" charset="0"/>
              </a:rPr>
              <a:t>- Advisory Board   		(uncompensated)</a:t>
            </a:r>
            <a:endParaRPr lang="en-GB" sz="1600" dirty="0">
              <a:latin typeface="Verdana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GB" sz="1600" dirty="0">
                <a:latin typeface="Verdana" charset="0"/>
              </a:rPr>
              <a:t>			</a:t>
            </a:r>
            <a:r>
              <a:rPr lang="en-GB" sz="1600" dirty="0" smtClean="0">
                <a:latin typeface="Verdana" charset="0"/>
              </a:rPr>
              <a:t> 	- Research funding within CUP-ONE Trial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GB" sz="1600" dirty="0" smtClean="0">
              <a:latin typeface="Verdana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600" dirty="0" err="1" smtClean="0"/>
              <a:t>Topotargets</a:t>
            </a:r>
            <a:r>
              <a:rPr lang="en-US" sz="1600" dirty="0" smtClean="0"/>
              <a:t> A.S </a:t>
            </a:r>
            <a:r>
              <a:rPr lang="en-GB" sz="1600" dirty="0" smtClean="0">
                <a:latin typeface="Verdana" charset="0"/>
              </a:rPr>
              <a:t>: 		- Advisory Board     		</a:t>
            </a:r>
            <a:r>
              <a:rPr lang="en-GB" sz="1600" dirty="0" smtClean="0">
                <a:solidFill>
                  <a:srgbClr val="FFFFFF"/>
                </a:solidFill>
                <a:latin typeface="Verdana" charset="0"/>
              </a:rPr>
              <a:t>(uncompensated)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Astra Zeneca </a:t>
            </a:r>
            <a:r>
              <a:rPr lang="en-GB" sz="1600" dirty="0" smtClean="0">
                <a:latin typeface="Verdana" charset="0"/>
              </a:rPr>
              <a:t>: 		</a:t>
            </a:r>
            <a:r>
              <a:rPr lang="en-GB" sz="1600" dirty="0">
                <a:latin typeface="Verdana" charset="0"/>
              </a:rPr>
              <a:t>- Advisory Board     		</a:t>
            </a:r>
            <a:r>
              <a:rPr lang="en-GB" sz="1600" dirty="0" smtClean="0">
                <a:solidFill>
                  <a:srgbClr val="FFFFFF"/>
                </a:solidFill>
                <a:latin typeface="Verdana" charset="0"/>
              </a:rPr>
              <a:t>(</a:t>
            </a:r>
            <a:r>
              <a:rPr lang="en-GB" sz="1600" dirty="0">
                <a:solidFill>
                  <a:srgbClr val="FFFFFF"/>
                </a:solidFill>
                <a:latin typeface="Verdana" charset="0"/>
              </a:rPr>
              <a:t>uncompensated)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600" dirty="0" smtClean="0">
                <a:latin typeface="Verdana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600" dirty="0" smtClean="0">
                <a:latin typeface="Verdana" charset="0"/>
              </a:rPr>
              <a:t>Jo's Foundation    (CUP charitable trust):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600" dirty="0" smtClean="0">
                <a:latin typeface="Verdana" charset="0"/>
              </a:rPr>
              <a:t>			- Medical Advisor				</a:t>
            </a:r>
            <a:r>
              <a:rPr lang="en-GB" sz="1600" dirty="0">
                <a:solidFill>
                  <a:srgbClr val="FFFFFF"/>
                </a:solidFill>
                <a:latin typeface="Verdana" charset="0"/>
              </a:rPr>
              <a:t>(uncompensated</a:t>
            </a:r>
            <a:r>
              <a:rPr lang="en-GB" sz="1600" dirty="0" smtClean="0">
                <a:solidFill>
                  <a:srgbClr val="FFFFFF"/>
                </a:solidFill>
                <a:latin typeface="Verdana" charset="0"/>
              </a:rPr>
              <a:t>)</a:t>
            </a:r>
            <a:endParaRPr lang="en-GB" sz="1600" dirty="0" smtClean="0">
              <a:latin typeface="Verdana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600" dirty="0" smtClean="0">
                <a:latin typeface="Verdana" charset="0"/>
              </a:rPr>
              <a:t>			- Research funding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1600" dirty="0" smtClean="0">
              <a:latin typeface="Verdana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600" dirty="0" smtClean="0">
                <a:latin typeface="Verdana" charset="0"/>
              </a:rPr>
              <a:t>NICE </a:t>
            </a:r>
            <a:r>
              <a:rPr lang="en-GB" sz="1600" dirty="0">
                <a:latin typeface="Verdana" charset="0"/>
              </a:rPr>
              <a:t>CUP Guidelines </a:t>
            </a:r>
            <a:r>
              <a:rPr lang="en-GB" sz="1600" dirty="0" smtClean="0">
                <a:latin typeface="Verdana" charset="0"/>
              </a:rPr>
              <a:t>CG104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600" dirty="0">
                <a:latin typeface="Verdana" charset="0"/>
              </a:rPr>
              <a:t>	</a:t>
            </a:r>
            <a:r>
              <a:rPr lang="en-GB" sz="1600" dirty="0" smtClean="0">
                <a:latin typeface="Verdana" charset="0"/>
              </a:rPr>
              <a:t>		: - Medical input to advisors 		</a:t>
            </a:r>
            <a:r>
              <a:rPr lang="en-GB" sz="1600" dirty="0">
                <a:solidFill>
                  <a:srgbClr val="FFFFFF"/>
                </a:solidFill>
                <a:latin typeface="Verdana" charset="0"/>
              </a:rPr>
              <a:t>(uncompensated)</a:t>
            </a:r>
            <a:endParaRPr lang="en-GB" sz="1600" dirty="0">
              <a:latin typeface="Verdana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1600" dirty="0">
              <a:latin typeface="Verdana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600" dirty="0" smtClean="0">
                <a:latin typeface="Verdana" charset="0"/>
              </a:rPr>
              <a:t>CRUK : 		 Research funding</a:t>
            </a:r>
            <a:r>
              <a:rPr lang="en-GB" sz="1600" dirty="0">
                <a:latin typeface="Verdana" charset="0"/>
              </a:rPr>
              <a:t>	</a:t>
            </a:r>
            <a:endParaRPr lang="en-GB" sz="1600" dirty="0" smtClean="0">
              <a:latin typeface="Verdana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600" dirty="0" smtClean="0">
                <a:latin typeface="Verdana" charset="0"/>
              </a:rPr>
              <a:t>			</a:t>
            </a:r>
            <a:endParaRPr lang="en-GB" sz="1600" dirty="0">
              <a:latin typeface="Verdana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GB" sz="1600" dirty="0" smtClean="0">
                <a:latin typeface="Verdana" charset="0"/>
              </a:rPr>
              <a:t>Merck KGA  :	 </a:t>
            </a:r>
            <a:r>
              <a:rPr lang="en-GB" sz="1600" dirty="0">
                <a:latin typeface="Verdana" charset="0"/>
              </a:rPr>
              <a:t>Research </a:t>
            </a:r>
            <a:r>
              <a:rPr lang="en-GB" sz="1600" dirty="0" smtClean="0">
                <a:latin typeface="Verdana" charset="0"/>
              </a:rPr>
              <a:t>funding (COIN-B),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1600" dirty="0">
                <a:latin typeface="Verdana" charset="0"/>
              </a:rPr>
              <a:t>	</a:t>
            </a:r>
            <a:r>
              <a:rPr lang="en-GB" sz="1600" dirty="0" smtClean="0">
                <a:latin typeface="Verdana" charset="0"/>
              </a:rPr>
              <a:t>		 biomarker development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1600" dirty="0" smtClean="0">
                <a:latin typeface="Verdana" charset="0"/>
              </a:rPr>
              <a:t>			 and advisory boards</a:t>
            </a:r>
            <a:r>
              <a:rPr lang="en-GB" sz="1600" dirty="0">
                <a:latin typeface="Verdana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16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980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GB" sz="3600" b="1">
                <a:solidFill>
                  <a:srgbClr val="0000CC"/>
                </a:solidFill>
                <a:latin typeface="Arial" charset="0"/>
              </a:rPr>
              <a:t>CUP-ONE Study Team</a:t>
            </a:r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2285"/>
            <a:ext cx="8991600" cy="6068483"/>
          </a:xfrm>
        </p:spPr>
        <p:txBody>
          <a:bodyPr>
            <a:normAutofit/>
          </a:bodyPr>
          <a:lstStyle/>
          <a:p>
            <a:pPr marL="539750" indent="-304800" eaLnBrk="1" hangingPunct="1">
              <a:defRPr/>
            </a:pPr>
            <a:r>
              <a:rPr lang="en-GB" b="1" dirty="0">
                <a:latin typeface="Arial" charset="0"/>
              </a:rPr>
              <a:t>CR-UK </a:t>
            </a:r>
            <a:r>
              <a:rPr lang="en-GB" b="1" dirty="0" smtClean="0">
                <a:latin typeface="Arial" charset="0"/>
              </a:rPr>
              <a:t>CTU (Glasgow)</a:t>
            </a:r>
            <a:endParaRPr lang="en-GB" b="1" dirty="0">
              <a:latin typeface="Arial" charset="0"/>
            </a:endParaRPr>
          </a:p>
          <a:p>
            <a:pPr marL="539750" lvl="1" indent="-304800" eaLnBrk="1" hangingPunct="1">
              <a:defRPr/>
            </a:pPr>
            <a:r>
              <a:rPr lang="en-GB" sz="2000" dirty="0">
                <a:latin typeface="Arial" charset="0"/>
                <a:ea typeface="ＭＳ Ｐゴシック" charset="0"/>
              </a:rPr>
              <a:t>Chief Investigator:	 	</a:t>
            </a:r>
            <a:r>
              <a:rPr lang="en-GB" sz="2000" dirty="0" smtClean="0">
                <a:latin typeface="Arial" charset="0"/>
                <a:ea typeface="ＭＳ Ｐゴシック" charset="0"/>
              </a:rPr>
              <a:t>	Harpreet </a:t>
            </a:r>
            <a:r>
              <a:rPr lang="en-GB" sz="2000" dirty="0">
                <a:latin typeface="Arial" charset="0"/>
                <a:ea typeface="ＭＳ Ｐゴシック" charset="0"/>
              </a:rPr>
              <a:t>Wasan </a:t>
            </a:r>
            <a:endParaRPr lang="en-GB" sz="2000" dirty="0" smtClean="0">
              <a:latin typeface="Arial" charset="0"/>
              <a:ea typeface="ＭＳ Ｐゴシック" charset="0"/>
            </a:endParaRPr>
          </a:p>
          <a:p>
            <a:pPr marL="539750" lvl="1" indent="-304800" eaLnBrk="1" hangingPunct="1">
              <a:defRPr/>
            </a:pPr>
            <a:r>
              <a:rPr lang="en-GB" sz="2000" dirty="0" smtClean="0">
                <a:latin typeface="Arial" charset="0"/>
                <a:ea typeface="ＭＳ Ｐゴシック" charset="0"/>
              </a:rPr>
              <a:t>Translational </a:t>
            </a:r>
            <a:r>
              <a:rPr lang="en-GB" sz="2000" dirty="0">
                <a:latin typeface="Arial" charset="0"/>
                <a:ea typeface="ＭＳ Ｐゴシック" charset="0"/>
              </a:rPr>
              <a:t>Pathology lead 	</a:t>
            </a:r>
            <a:r>
              <a:rPr lang="en-GB" sz="2000" dirty="0" smtClean="0">
                <a:latin typeface="Arial" charset="0"/>
                <a:ea typeface="ＭＳ Ｐゴシック" charset="0"/>
              </a:rPr>
              <a:t>Karin </a:t>
            </a:r>
            <a:r>
              <a:rPr lang="en-GB" sz="2000" dirty="0" err="1">
                <a:latin typeface="Arial" charset="0"/>
                <a:ea typeface="ＭＳ Ｐゴシック" charset="0"/>
              </a:rPr>
              <a:t>Oien</a:t>
            </a:r>
            <a:r>
              <a:rPr lang="en-GB" sz="2000" dirty="0">
                <a:latin typeface="Arial" charset="0"/>
                <a:ea typeface="ＭＳ Ｐゴシック" charset="0"/>
              </a:rPr>
              <a:t> 			</a:t>
            </a:r>
            <a:r>
              <a:rPr lang="en-GB" sz="1400" dirty="0">
                <a:latin typeface="Arial" charset="0"/>
                <a:ea typeface="ＭＳ Ｐゴシック" charset="0"/>
              </a:rPr>
              <a:t>		</a:t>
            </a:r>
            <a:r>
              <a:rPr lang="en-GB" sz="2000" dirty="0">
                <a:latin typeface="Arial" charset="0"/>
                <a:ea typeface="ＭＳ Ｐゴシック" charset="0"/>
              </a:rPr>
              <a:t>	</a:t>
            </a:r>
          </a:p>
          <a:p>
            <a:pPr marL="539750" lvl="1" indent="-304800" eaLnBrk="1" hangingPunct="1">
              <a:defRPr/>
            </a:pPr>
            <a:r>
              <a:rPr lang="en-GB" sz="2000" dirty="0">
                <a:latin typeface="Arial" charset="0"/>
                <a:ea typeface="ＭＳ Ｐゴシック" charset="0"/>
              </a:rPr>
              <a:t>Trial Statistician: 			</a:t>
            </a:r>
            <a:r>
              <a:rPr lang="en-GB" sz="2000" dirty="0" smtClean="0">
                <a:latin typeface="Arial" charset="0"/>
                <a:ea typeface="ＭＳ Ｐゴシック" charset="0"/>
              </a:rPr>
              <a:t>Jim </a:t>
            </a:r>
            <a:r>
              <a:rPr lang="en-GB" sz="2000" dirty="0">
                <a:latin typeface="Arial" charset="0"/>
                <a:ea typeface="ＭＳ Ｐゴシック" charset="0"/>
              </a:rPr>
              <a:t>Paul</a:t>
            </a:r>
          </a:p>
          <a:p>
            <a:pPr marL="539750" lvl="1" indent="-304800" eaLnBrk="1" hangingPunct="1">
              <a:defRPr/>
            </a:pPr>
            <a:r>
              <a:rPr lang="en-GB" sz="2000" dirty="0">
                <a:latin typeface="Arial" charset="0"/>
                <a:ea typeface="ＭＳ Ｐゴシック" charset="0"/>
              </a:rPr>
              <a:t>Project Management: 		</a:t>
            </a:r>
            <a:r>
              <a:rPr lang="en-GB" sz="2000" dirty="0" smtClean="0">
                <a:latin typeface="Arial" charset="0"/>
                <a:ea typeface="ＭＳ Ｐゴシック" charset="0"/>
              </a:rPr>
              <a:t>	Lynn McMahon; </a:t>
            </a:r>
          </a:p>
          <a:p>
            <a:pPr marL="539750" lvl="1" indent="-304800" eaLnBrk="1" hangingPunct="1">
              <a:defRPr/>
            </a:pPr>
            <a:r>
              <a:rPr lang="en-GB" sz="2000" dirty="0" err="1" smtClean="0">
                <a:latin typeface="Arial" charset="0"/>
                <a:ea typeface="ＭＳ Ｐゴシック" charset="0"/>
              </a:rPr>
              <a:t>Pharmacovigilance</a:t>
            </a:r>
            <a:r>
              <a:rPr lang="en-GB" sz="2000" dirty="0">
                <a:latin typeface="Arial" charset="0"/>
                <a:ea typeface="ＭＳ Ｐゴシック" charset="0"/>
              </a:rPr>
              <a:t>: 		</a:t>
            </a:r>
            <a:r>
              <a:rPr lang="en-GB" sz="2000" dirty="0" smtClean="0">
                <a:latin typeface="Arial" charset="0"/>
                <a:ea typeface="ＭＳ Ｐゴシック" charset="0"/>
              </a:rPr>
              <a:t>	Lindsey Connery; Katie </a:t>
            </a:r>
            <a:r>
              <a:rPr lang="en-GB" sz="2000" dirty="0" err="1">
                <a:latin typeface="Arial" charset="0"/>
                <a:ea typeface="ＭＳ Ｐゴシック" charset="0"/>
              </a:rPr>
              <a:t>Nocher</a:t>
            </a:r>
            <a:endParaRPr lang="en-GB" sz="2000" dirty="0">
              <a:latin typeface="Arial" charset="0"/>
              <a:ea typeface="ＭＳ Ｐゴシック" charset="0"/>
            </a:endParaRPr>
          </a:p>
          <a:p>
            <a:pPr marL="539750" lvl="1" indent="-304800" eaLnBrk="1" hangingPunct="1">
              <a:defRPr/>
            </a:pPr>
            <a:r>
              <a:rPr lang="en-GB" sz="2000" dirty="0">
                <a:latin typeface="Arial" charset="0"/>
                <a:ea typeface="ＭＳ Ｐゴシック" charset="0"/>
              </a:rPr>
              <a:t>Quality Assurance: 		</a:t>
            </a:r>
            <a:r>
              <a:rPr lang="en-GB" sz="2000" dirty="0" smtClean="0">
                <a:latin typeface="Arial" charset="0"/>
                <a:ea typeface="ＭＳ Ｐゴシック" charset="0"/>
              </a:rPr>
              <a:t>	Lindsey </a:t>
            </a:r>
            <a:r>
              <a:rPr lang="en-GB" sz="2000" dirty="0">
                <a:latin typeface="Arial" charset="0"/>
                <a:ea typeface="ＭＳ Ｐゴシック" charset="0"/>
              </a:rPr>
              <a:t>Connery</a:t>
            </a:r>
          </a:p>
          <a:p>
            <a:pPr marL="539750" lvl="1" indent="-304800" eaLnBrk="1" hangingPunct="1">
              <a:defRPr/>
            </a:pPr>
            <a:r>
              <a:rPr lang="en-GB" sz="2000" dirty="0" smtClean="0">
                <a:latin typeface="Arial" charset="0"/>
                <a:ea typeface="ＭＳ Ｐゴシック" charset="0"/>
              </a:rPr>
              <a:t>Trial </a:t>
            </a:r>
            <a:r>
              <a:rPr lang="en-GB" sz="2000" dirty="0">
                <a:latin typeface="Arial" charset="0"/>
                <a:ea typeface="ＭＳ Ｐゴシック" charset="0"/>
              </a:rPr>
              <a:t>Co-ordinators: 	</a:t>
            </a:r>
            <a:r>
              <a:rPr lang="en-GB" sz="2000" dirty="0" smtClean="0">
                <a:latin typeface="Arial" charset="0"/>
                <a:ea typeface="ＭＳ Ｐゴシック" charset="0"/>
              </a:rPr>
              <a:t>	Pamela Fergusson; </a:t>
            </a:r>
            <a:r>
              <a:rPr lang="en-US" sz="2000" dirty="0" err="1" smtClean="0"/>
              <a:t>Robina</a:t>
            </a:r>
            <a:r>
              <a:rPr lang="en-US" sz="2000" dirty="0" smtClean="0"/>
              <a:t> </a:t>
            </a:r>
            <a:r>
              <a:rPr lang="en-US" sz="2000" dirty="0" err="1" smtClean="0"/>
              <a:t>Ullah</a:t>
            </a:r>
            <a:r>
              <a:rPr lang="en-US" sz="2000" dirty="0" smtClean="0"/>
              <a:t>; 					Linda Stevens; Elaine McCartney; 					Elizabeth Douglas; Eileen </a:t>
            </a:r>
            <a:r>
              <a:rPr lang="en-US" sz="2000" dirty="0" err="1" smtClean="0"/>
              <a:t>Smillie</a:t>
            </a:r>
            <a:r>
              <a:rPr lang="en-US" sz="2000" dirty="0" smtClean="0"/>
              <a:t>; 					Samantha Carmichael; </a:t>
            </a:r>
            <a:r>
              <a:rPr lang="en-US" sz="2000" dirty="0" err="1" smtClean="0"/>
              <a:t>Deepthi</a:t>
            </a:r>
            <a:r>
              <a:rPr lang="en-US" sz="2000" dirty="0" smtClean="0"/>
              <a:t> 						</a:t>
            </a:r>
            <a:r>
              <a:rPr lang="en-US" sz="2000" dirty="0" err="1" smtClean="0"/>
              <a:t>Beeravelli</a:t>
            </a:r>
            <a:r>
              <a:rPr lang="en-US" sz="2000" dirty="0" smtClean="0"/>
              <a:t>								</a:t>
            </a:r>
            <a:endParaRPr lang="en-GB" sz="2000" dirty="0" smtClean="0">
              <a:latin typeface="Arial" charset="0"/>
            </a:endParaRPr>
          </a:p>
          <a:p>
            <a:pPr marL="539750" indent="-304800">
              <a:defRPr/>
            </a:pPr>
            <a:r>
              <a:rPr lang="en-GB" sz="2000" dirty="0" smtClean="0">
                <a:latin typeface="Arial" charset="0"/>
              </a:rPr>
              <a:t>TMG      </a:t>
            </a:r>
            <a:r>
              <a:rPr lang="en-US" sz="2000" dirty="0" smtClean="0"/>
              <a:t>Marianne Nicolson; David </a:t>
            </a:r>
            <a:r>
              <a:rPr lang="en-US" sz="2000" dirty="0" err="1"/>
              <a:t>Bowtell</a:t>
            </a:r>
            <a:r>
              <a:rPr lang="en-US" sz="2000" dirty="0"/>
              <a:t>; Mark </a:t>
            </a:r>
            <a:r>
              <a:rPr lang="en-US" sz="2000" dirty="0" err="1"/>
              <a:t>Erlander</a:t>
            </a:r>
            <a:r>
              <a:rPr lang="en-US" sz="2000" dirty="0" smtClean="0"/>
              <a:t>; </a:t>
            </a:r>
            <a:r>
              <a:rPr lang="en-US" sz="2000" dirty="0"/>
              <a:t>Jeff Evans</a:t>
            </a:r>
            <a:r>
              <a:rPr lang="en-US" sz="2000" dirty="0" smtClean="0"/>
              <a:t>; 						Hani Gabra, Jayson Wang</a:t>
            </a:r>
            <a:endParaRPr lang="en-GB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75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673" r="-14578"/>
          <a:stretch/>
        </p:blipFill>
        <p:spPr>
          <a:xfrm>
            <a:off x="-336550" y="357717"/>
            <a:ext cx="10237788" cy="6096000"/>
          </a:xfrm>
        </p:spPr>
      </p:pic>
      <p:sp>
        <p:nvSpPr>
          <p:cNvPr id="5" name="TextBox 4"/>
          <p:cNvSpPr txBox="1"/>
          <p:nvPr/>
        </p:nvSpPr>
        <p:spPr>
          <a:xfrm>
            <a:off x="215913" y="165101"/>
            <a:ext cx="8640763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CUP ONE Trial evolution…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..</a:t>
            </a:r>
          </a:p>
        </p:txBody>
      </p:sp>
      <p:sp>
        <p:nvSpPr>
          <p:cNvPr id="3" name="Rectangle 2"/>
          <p:cNvSpPr/>
          <p:nvPr/>
        </p:nvSpPr>
        <p:spPr bwMode="auto">
          <a:xfrm flipV="1">
            <a:off x="611560" y="836712"/>
            <a:ext cx="7920880" cy="2880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16416" y="1052736"/>
            <a:ext cx="313346" cy="51845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138861"/>
            <a:ext cx="8640763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…….. </a:t>
            </a:r>
            <a:r>
              <a:rPr lang="en-US" sz="4000" b="1" i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Japan </a:t>
            </a:r>
            <a:r>
              <a:rPr lang="en-US" sz="4000" b="1" i="1" dirty="0" err="1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4000" b="1" i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 South Africa !</a:t>
            </a:r>
            <a:endParaRPr lang="en-US" sz="4000" b="1" i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630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3"/>
            <a:ext cx="9144000" cy="6409267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86325" tIns="42405" rIns="86325" bIns="42405"/>
          <a:lstStyle/>
          <a:p>
            <a:pPr eaLnBrk="1" hangingPunct="1">
              <a:lnSpc>
                <a:spcPct val="109000"/>
              </a:lnSpc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Cancer of Unknown Primary (CUP):</a:t>
            </a:r>
            <a:r>
              <a:rPr lang="en-GB" sz="2800" b="1" dirty="0" smtClean="0">
                <a:cs typeface="+mj-cs"/>
              </a:rPr>
              <a:t> </a:t>
            </a:r>
            <a:br>
              <a:rPr lang="en-GB" sz="2800" b="1" dirty="0" smtClean="0">
                <a:cs typeface="+mj-cs"/>
              </a:rPr>
            </a:br>
            <a:r>
              <a:rPr lang="en-GB" sz="2800" b="1" dirty="0" smtClean="0">
                <a:cs typeface="+mj-cs"/>
              </a:rPr>
              <a:t/>
            </a:r>
            <a:br>
              <a:rPr lang="en-GB" sz="2800" b="1" dirty="0" smtClean="0">
                <a:cs typeface="+mj-cs"/>
              </a:rPr>
            </a:br>
            <a:r>
              <a:rPr lang="en-GB" sz="2800" b="1" dirty="0" smtClean="0">
                <a:cs typeface="+mj-cs"/>
              </a:rPr>
              <a:t/>
            </a:r>
            <a:br>
              <a:rPr lang="en-GB" sz="2800" b="1" dirty="0" smtClean="0">
                <a:cs typeface="+mj-cs"/>
              </a:rPr>
            </a:br>
            <a:r>
              <a:rPr lang="en-GB" sz="3600" b="1" dirty="0" smtClean="0">
                <a:cs typeface="+mj-cs"/>
              </a:rPr>
              <a:t/>
            </a:r>
            <a:br>
              <a:rPr lang="en-GB" sz="3600" b="1" dirty="0" smtClean="0">
                <a:cs typeface="+mj-cs"/>
              </a:rPr>
            </a:br>
            <a:r>
              <a:rPr lang="en-GB" sz="6600" b="1" i="1" dirty="0" smtClean="0">
                <a:cs typeface="+mj-cs"/>
              </a:rPr>
              <a:t>Thank you</a:t>
            </a:r>
            <a:r>
              <a:rPr lang="en-GB" sz="3600" b="1" i="1" dirty="0" smtClean="0">
                <a:cs typeface="+mj-cs"/>
              </a:rPr>
              <a:t> </a:t>
            </a:r>
            <a:r>
              <a:rPr lang="en-GB" sz="3600" b="1" i="1" dirty="0">
                <a:cs typeface="+mj-cs"/>
              </a:rPr>
              <a:t/>
            </a:r>
            <a:br>
              <a:rPr lang="en-GB" sz="3600" b="1" i="1" dirty="0">
                <a:cs typeface="+mj-cs"/>
              </a:rPr>
            </a:br>
            <a:r>
              <a:rPr lang="en-GB" sz="3600" b="1" i="1" dirty="0" smtClean="0">
                <a:cs typeface="+mj-cs"/>
              </a:rPr>
              <a:t/>
            </a:r>
            <a:br>
              <a:rPr lang="en-GB" sz="3600" b="1" i="1" dirty="0" smtClean="0">
                <a:cs typeface="+mj-cs"/>
              </a:rPr>
            </a:br>
            <a:r>
              <a:rPr lang="en-GB" sz="36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36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1600" dirty="0" err="1" smtClean="0">
                <a:solidFill>
                  <a:srgbClr val="FFFF00"/>
                </a:solidFill>
                <a:latin typeface="Tahoma" charset="0"/>
                <a:cs typeface="+mj-cs"/>
              </a:rPr>
              <a:t>Dr.</a:t>
            </a:r>
            <a:r>
              <a:rPr lang="en-GB" sz="1600" dirty="0" smtClean="0">
                <a:solidFill>
                  <a:srgbClr val="FFFF00"/>
                </a:solidFill>
                <a:latin typeface="Tahoma" charset="0"/>
                <a:cs typeface="+mj-cs"/>
              </a:rPr>
              <a:t> Harpreet S. Wasan</a:t>
            </a:r>
            <a:r>
              <a:rPr lang="en-GB" sz="12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12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1200" dirty="0" smtClean="0">
                <a:solidFill>
                  <a:srgbClr val="FFFF00"/>
                </a:solidFill>
                <a:latin typeface="Tahoma" charset="0"/>
                <a:cs typeface="+mj-cs"/>
              </a:rPr>
              <a:t>Department of Cancer Medicine</a:t>
            </a:r>
            <a:br>
              <a:rPr lang="en-GB" sz="1200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1200" dirty="0" smtClean="0">
                <a:solidFill>
                  <a:srgbClr val="FFFF00"/>
                </a:solidFill>
                <a:latin typeface="Tahoma" charset="0"/>
                <a:cs typeface="+mj-cs"/>
              </a:rPr>
              <a:t>Hammersmith Hospital / Imperial College London</a:t>
            </a:r>
            <a:r>
              <a:rPr lang="en-GB" sz="12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12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900" b="1" dirty="0" smtClean="0">
                <a:solidFill>
                  <a:srgbClr val="FFFF00"/>
                </a:solidFill>
                <a:latin typeface="Tahoma" charset="0"/>
                <a:cs typeface="+mj-cs"/>
                <a:hlinkClick r:id="rId3"/>
              </a:rPr>
              <a:t>wasan@cancer.org.uk</a:t>
            </a:r>
            <a:r>
              <a:rPr lang="en-GB" sz="9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9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900" b="1" dirty="0" smtClean="0">
                <a:solidFill>
                  <a:srgbClr val="FFFF00"/>
                </a:solidFill>
                <a:latin typeface="Tahoma" charset="0"/>
                <a:cs typeface="+mj-cs"/>
              </a:rPr>
              <a:t/>
            </a:r>
            <a:br>
              <a:rPr lang="en-GB" sz="900" b="1" dirty="0" smtClean="0">
                <a:solidFill>
                  <a:srgbClr val="FFFF00"/>
                </a:solidFill>
                <a:latin typeface="Tahoma" charset="0"/>
                <a:cs typeface="+mj-cs"/>
              </a:rPr>
            </a:br>
            <a:r>
              <a:rPr lang="en-GB" sz="900" b="1" dirty="0" smtClean="0">
                <a:solidFill>
                  <a:srgbClr val="FFFF00"/>
                </a:solidFill>
                <a:latin typeface="Tahoma" charset="0"/>
                <a:cs typeface="+mj-cs"/>
              </a:rPr>
              <a:t>OCT  2009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9" y="3886200"/>
            <a:ext cx="6435725" cy="1752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325" tIns="42405" rIns="86325" bIns="42405"/>
          <a:lstStyle/>
          <a:p>
            <a:pPr marL="0" indent="0" algn="ctr" defTabSz="962025" eaLnBrk="1" hangingPunct="1">
              <a:lnSpc>
                <a:spcPct val="110000"/>
              </a:lnSpc>
              <a:buSzPct val="120000"/>
              <a:buFontTx/>
              <a:buNone/>
              <a:tabLst>
                <a:tab pos="581025" algn="l"/>
              </a:tabLst>
              <a:defRPr/>
            </a:pPr>
            <a:r>
              <a:rPr lang="en-GB" smtClean="0">
                <a:cs typeface="+mn-cs"/>
              </a:rPr>
              <a:t>  </a:t>
            </a:r>
          </a:p>
        </p:txBody>
      </p:sp>
      <p:pic>
        <p:nvPicPr>
          <p:cNvPr id="136195" name="Picture 4" descr="adenoca unknown KO Fig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275C8"/>
              </a:clrFrom>
              <a:clrTo>
                <a:srgbClr val="0275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/>
          <a:stretch>
            <a:fillRect/>
          </a:stretch>
        </p:blipFill>
        <p:spPr bwMode="auto">
          <a:xfrm>
            <a:off x="6337319" y="5008036"/>
            <a:ext cx="2735263" cy="180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4843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36114"/>
            <a:ext cx="7772400" cy="1468967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CUP ONE 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TRIAL :</a:t>
            </a:r>
            <a:endParaRPr lang="en-US" sz="4000" b="1" dirty="0">
              <a:solidFill>
                <a:srgbClr val="0000C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3" y="3789040"/>
            <a:ext cx="8031163" cy="224578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dirty="0">
                <a:latin typeface="Arial" charset="0"/>
                <a:ea typeface="ＭＳ Ｐゴシック" charset="0"/>
                <a:cs typeface="ＭＳ Ｐゴシック" charset="0"/>
              </a:rPr>
              <a:t>A multi-centre phase II trial to assess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latin typeface="Arial" charset="0"/>
                <a:ea typeface="ＭＳ Ｐゴシック" charset="0"/>
                <a:cs typeface="ＭＳ Ｐゴシック" charset="0"/>
              </a:rPr>
              <a:t>- the efficacy of </a:t>
            </a:r>
            <a:r>
              <a:rPr lang="en-GB" sz="2400" b="1" dirty="0" err="1">
                <a:latin typeface="Arial" charset="0"/>
                <a:ea typeface="ＭＳ Ｐゴシック" charset="0"/>
                <a:cs typeface="ＭＳ Ｐゴシック" charset="0"/>
              </a:rPr>
              <a:t>epirubicin</a:t>
            </a:r>
            <a:r>
              <a:rPr lang="en-GB" sz="2400" b="1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GB" sz="2400" b="1" dirty="0" err="1">
                <a:latin typeface="Arial" charset="0"/>
                <a:ea typeface="ＭＳ Ｐゴシック" charset="0"/>
                <a:cs typeface="ＭＳ Ｐゴシック" charset="0"/>
              </a:rPr>
              <a:t>cisplatin</a:t>
            </a:r>
            <a:r>
              <a:rPr lang="en-GB" sz="2400" b="1" dirty="0">
                <a:latin typeface="Arial" charset="0"/>
                <a:ea typeface="ＭＳ Ｐゴシック" charset="0"/>
                <a:cs typeface="ＭＳ Ｐゴシック" charset="0"/>
              </a:rPr>
              <a:t> and capecitabine in carcinomas of unknown primary (CUP):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latin typeface="Arial" charset="0"/>
                <a:ea typeface="ＭＳ Ｐゴシック" charset="0"/>
                <a:cs typeface="ＭＳ Ｐゴシック" charset="0"/>
              </a:rPr>
              <a:t>	- incorporating the prospective validation of molecular classifiers in diagnosis and classification and exploratory metabonomics</a:t>
            </a:r>
          </a:p>
          <a:p>
            <a:pPr eaLnBrk="1" hangingPunct="1">
              <a:lnSpc>
                <a:spcPct val="80000"/>
              </a:lnSpc>
            </a:pP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0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87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71607"/>
            <a:ext cx="1219200" cy="9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1"/>
            <a:ext cx="1752600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13"/>
          <p:cNvSpPr>
            <a:spLocks noChangeArrowheads="1"/>
          </p:cNvSpPr>
          <p:nvPr/>
        </p:nvSpPr>
        <p:spPr bwMode="auto">
          <a:xfrm>
            <a:off x="0" y="1934358"/>
            <a:ext cx="1846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000" b="1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18790" name="Object 2"/>
          <p:cNvGraphicFramePr>
            <a:graphicFrameLocks noChangeAspect="1"/>
          </p:cNvGraphicFramePr>
          <p:nvPr/>
        </p:nvGraphicFramePr>
        <p:xfrm>
          <a:off x="533400" y="381000"/>
          <a:ext cx="1143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05" r:id="rId6" imgW="3858164" imgH="7466667" progId="MSPhotoEd.3">
                  <p:embed/>
                </p:oleObj>
              </mc:Choice>
              <mc:Fallback>
                <p:oleObj r:id="rId6" imgW="3858164" imgH="74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11430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791" name="Picture 4" descr="adenoca unknown KO Fig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275C8"/>
              </a:clrFrom>
              <a:clrTo>
                <a:srgbClr val="0275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/>
          <a:stretch>
            <a:fillRect/>
          </a:stretch>
        </p:blipFill>
        <p:spPr bwMode="auto">
          <a:xfrm>
            <a:off x="3276622" y="44471"/>
            <a:ext cx="2735263" cy="180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450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384"/>
            <a:ext cx="8229600" cy="641349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CUP ONE: </a:t>
            </a:r>
            <a:r>
              <a:rPr lang="en-GB" sz="2400" b="1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Study Schema</a:t>
            </a:r>
            <a:endParaRPr lang="en-US" sz="2400" b="1">
              <a:solidFill>
                <a:srgbClr val="0000C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2882" name="Picture 1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755679"/>
            <a:ext cx="9359901" cy="6201833"/>
          </a:xfrm>
          <a:noFill/>
        </p:spPr>
      </p:pic>
    </p:spTree>
    <p:extLst>
      <p:ext uri="{BB962C8B-B14F-4D97-AF65-F5344CB8AC3E}">
        <p14:creationId xmlns:p14="http://schemas.microsoft.com/office/powerpoint/2010/main" val="2001024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5213"/>
            <a:ext cx="8229600" cy="791633"/>
          </a:xfrm>
        </p:spPr>
        <p:txBody>
          <a:bodyPr/>
          <a:lstStyle/>
          <a:p>
            <a:pPr eaLnBrk="1" hangingPunct="1"/>
            <a:r>
              <a:rPr lang="en-GB" sz="3600" b="1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 CUP-ONE Study Objectives </a:t>
            </a:r>
            <a:endParaRPr lang="en-US" sz="3600" b="1">
              <a:solidFill>
                <a:srgbClr val="0000C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08720"/>
            <a:ext cx="8856662" cy="6038797"/>
          </a:xfrm>
        </p:spPr>
        <p:txBody>
          <a:bodyPr>
            <a:normAutofit fontScale="92500" lnSpcReduction="10000"/>
          </a:bodyPr>
          <a:lstStyle/>
          <a:p>
            <a:pPr marL="457200" lvl="1" indent="0" eaLnBrk="1" hangingPunct="1">
              <a:lnSpc>
                <a:spcPct val="80000"/>
              </a:lnSpc>
              <a:buFontTx/>
              <a:buNone/>
            </a:pPr>
            <a:endParaRPr lang="en-GB" sz="14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b="1" u="sng" dirty="0">
                <a:latin typeface="Arial" charset="0"/>
                <a:ea typeface="ＭＳ Ｐゴシック" charset="0"/>
                <a:cs typeface="ＭＳ Ｐゴシック" charset="0"/>
              </a:rPr>
              <a:t>Primary objective</a:t>
            </a:r>
            <a:r>
              <a:rPr lang="en-GB" sz="2000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	- For </a:t>
            </a:r>
            <a:r>
              <a:rPr lang="en-GB" sz="2000" b="1" dirty="0">
                <a:latin typeface="Arial" charset="0"/>
                <a:ea typeface="ＭＳ Ｐゴシック" charset="0"/>
                <a:cs typeface="ＭＳ Ｐゴシック" charset="0"/>
              </a:rPr>
              <a:t>translational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 part primary objective is to select the molecular classifier with the highest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diagnostic accuracy</a:t>
            </a:r>
          </a:p>
          <a:p>
            <a:pPr eaLnBrk="1" hangingPunct="1">
              <a:buFontTx/>
              <a:buNone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GB" sz="2000" b="1" dirty="0">
                <a:latin typeface="Arial" charset="0"/>
                <a:ea typeface="ＭＳ Ｐゴシック" charset="0"/>
                <a:cs typeface="ＭＳ Ｐゴシック" charset="0"/>
              </a:rPr>
              <a:t>(expecting </a:t>
            </a:r>
            <a:r>
              <a:rPr lang="en-GB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at least 50%% </a:t>
            </a:r>
            <a:r>
              <a:rPr lang="en-GB" sz="2000" b="1" dirty="0" err="1">
                <a:latin typeface="Arial" charset="0"/>
                <a:ea typeface="ＭＳ Ｐゴシック" charset="0"/>
                <a:cs typeface="ＭＳ Ｐゴシック" charset="0"/>
              </a:rPr>
              <a:t>knowns</a:t>
            </a:r>
            <a:r>
              <a:rPr lang="en-GB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buFontTx/>
              <a:buNone/>
            </a:pPr>
            <a:endParaRPr lang="en-GB" sz="9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GB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	-</a:t>
            </a:r>
            <a:r>
              <a:rPr lang="en-GB" sz="15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500" dirty="0"/>
              <a:t>a) Immunohistochemistry (routine and  and Algorithm driven- </a:t>
            </a:r>
            <a:r>
              <a:rPr lang="en-GB" sz="1500" dirty="0" err="1"/>
              <a:t>Oien</a:t>
            </a:r>
            <a:r>
              <a:rPr lang="en-GB" sz="15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500" dirty="0"/>
              <a:t>		b) RT-PCR-based gene expression (</a:t>
            </a:r>
            <a:r>
              <a:rPr lang="en-GB" sz="1500" dirty="0" err="1"/>
              <a:t>Bowtell</a:t>
            </a:r>
            <a:r>
              <a:rPr lang="en-GB" sz="1500" dirty="0"/>
              <a:t> </a:t>
            </a:r>
            <a:r>
              <a:rPr lang="mr-IN" sz="1500" dirty="0"/>
              <a:t>–</a:t>
            </a:r>
            <a:r>
              <a:rPr lang="en-GB" sz="1500" dirty="0"/>
              <a:t> </a:t>
            </a:r>
            <a:r>
              <a:rPr lang="en-GB" sz="1500" dirty="0" err="1"/>
              <a:t>Tothill</a:t>
            </a:r>
            <a:r>
              <a:rPr lang="en-GB" sz="1500" dirty="0"/>
              <a:t> / </a:t>
            </a:r>
            <a:r>
              <a:rPr lang="en-GB" sz="1500" dirty="0" err="1"/>
              <a:t>Healthscope</a:t>
            </a:r>
            <a:r>
              <a:rPr lang="en-GB" sz="15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500" dirty="0"/>
              <a:t>		c) Microarray analysis for genome-wide expression ( site of origin classification -</a:t>
            </a:r>
            <a:r>
              <a:rPr lang="en-GB" sz="1500" dirty="0" err="1"/>
              <a:t>Biotheranostics</a:t>
            </a:r>
            <a:r>
              <a:rPr lang="en-GB" sz="1500" dirty="0"/>
              <a:t>)</a:t>
            </a:r>
            <a:endParaRPr lang="en-GB" sz="15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GB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	- For the </a:t>
            </a:r>
            <a:r>
              <a:rPr lang="en-GB" sz="2000" b="1" dirty="0">
                <a:latin typeface="Arial" charset="0"/>
                <a:ea typeface="ＭＳ Ｐゴシック" charset="0"/>
                <a:cs typeface="ＭＳ Ｐゴシック" charset="0"/>
              </a:rPr>
              <a:t>clinical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 trial the primary objective is to estimate the response rate with ECX (+/-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biological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b="1" u="sng" dirty="0">
                <a:latin typeface="Arial" charset="0"/>
                <a:ea typeface="ＭＳ Ｐゴシック" charset="0"/>
                <a:cs typeface="ＭＳ Ｐゴシック" charset="0"/>
              </a:rPr>
              <a:t>Secondary objective</a:t>
            </a:r>
            <a:r>
              <a:rPr lang="en-GB" sz="2000" b="1" dirty="0">
                <a:latin typeface="Arial" charset="0"/>
                <a:ea typeface="ＭＳ Ｐゴシック" charset="0"/>
                <a:cs typeface="ＭＳ Ｐゴシック" charset="0"/>
              </a:rPr>
              <a:t>: Both parts of Trial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9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900" b="1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GB" sz="1900" dirty="0">
                <a:latin typeface="Arial" charset="0"/>
                <a:ea typeface="ＭＳ Ｐゴシック" charset="0"/>
                <a:cs typeface="ＭＳ Ｐゴシック" charset="0"/>
              </a:rPr>
              <a:t>- Progression-free </a:t>
            </a:r>
            <a:r>
              <a:rPr lang="en-GB" sz="1900" dirty="0" smtClean="0">
                <a:latin typeface="Arial" charset="0"/>
                <a:ea typeface="ＭＳ Ｐゴシック" charset="0"/>
                <a:cs typeface="ＭＳ Ｐゴシック" charset="0"/>
              </a:rPr>
              <a:t>survival (clinical) </a:t>
            </a:r>
            <a:endParaRPr lang="en-GB" sz="1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900" dirty="0">
                <a:latin typeface="Arial" charset="0"/>
                <a:ea typeface="ＭＳ Ｐゴシック" charset="0"/>
                <a:cs typeface="ＭＳ Ｐゴシック" charset="0"/>
              </a:rPr>
              <a:t>	- Overall survival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900" dirty="0">
                <a:latin typeface="Arial" charset="0"/>
                <a:ea typeface="ＭＳ Ｐゴシック" charset="0"/>
                <a:cs typeface="ＭＳ Ｐゴシック" charset="0"/>
              </a:rPr>
              <a:t>	- Quality of life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900" dirty="0">
                <a:latin typeface="Arial" charset="0"/>
                <a:ea typeface="ＭＳ Ｐゴシック" charset="0"/>
                <a:cs typeface="ＭＳ Ｐゴシック" charset="0"/>
              </a:rPr>
              <a:t>	- Cost utility comparison of diagnostic molecular classifiers with average </a:t>
            </a:r>
            <a:r>
              <a:rPr lang="en-GB" sz="1900" dirty="0" smtClean="0">
                <a:latin typeface="Arial" charset="0"/>
                <a:ea typeface="ＭＳ Ｐゴシック" charset="0"/>
                <a:cs typeface="ＭＳ Ｐゴシック" charset="0"/>
              </a:rPr>
              <a:t>	clinical diagnostic </a:t>
            </a:r>
            <a:r>
              <a:rPr lang="en-GB" sz="1900" dirty="0">
                <a:latin typeface="Arial" charset="0"/>
                <a:ea typeface="ＭＳ Ｐゴシック" charset="0"/>
                <a:cs typeface="ＭＳ Ｐゴシック" charset="0"/>
              </a:rPr>
              <a:t>work-up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900" dirty="0">
                <a:latin typeface="Arial" charset="0"/>
                <a:ea typeface="ＭＳ Ｐゴシック" charset="0"/>
                <a:cs typeface="ＭＳ Ｐゴシック" charset="0"/>
              </a:rPr>
              <a:t>	- Correlation of molecular profiles with patient outcome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900" dirty="0">
                <a:latin typeface="Arial" charset="0"/>
                <a:ea typeface="ＭＳ Ｐゴシック" charset="0"/>
                <a:cs typeface="ＭＳ Ｐゴシック" charset="0"/>
              </a:rPr>
              <a:t> 	- To assess utility, relevance and necessity of clinical investigations in </a:t>
            </a:r>
            <a:r>
              <a:rPr lang="en-GB" sz="1900" dirty="0" smtClean="0">
                <a:latin typeface="Arial" charset="0"/>
                <a:ea typeface="ＭＳ Ｐゴシック" charset="0"/>
                <a:cs typeface="ＭＳ Ｐゴシック" charset="0"/>
              </a:rPr>
              <a:t>	CUP</a:t>
            </a:r>
            <a:r>
              <a:rPr lang="en-GB" sz="1900" dirty="0">
                <a:latin typeface="Arial" charset="0"/>
                <a:ea typeface="ＭＳ Ｐゴシック" charset="0"/>
                <a:cs typeface="ＭＳ Ｐゴシック" charset="0"/>
              </a:rPr>
              <a:t>, in </a:t>
            </a:r>
            <a:r>
              <a:rPr lang="en-GB" sz="1900" dirty="0" smtClean="0">
                <a:latin typeface="Arial" charset="0"/>
                <a:ea typeface="ＭＳ Ｐゴシック" charset="0"/>
                <a:cs typeface="ＭＳ Ｐゴシック" charset="0"/>
              </a:rPr>
              <a:t>comparison </a:t>
            </a:r>
            <a:r>
              <a:rPr lang="en-GB" sz="1900" dirty="0">
                <a:latin typeface="Arial" charset="0"/>
                <a:ea typeface="ＭＳ Ｐゴシック" charset="0"/>
                <a:cs typeface="ＭＳ Ｐゴシック" charset="0"/>
              </a:rPr>
              <a:t>to molecular classifiers </a:t>
            </a:r>
            <a:endParaRPr lang="en-GB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995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4451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CUP-ONE Trial has two parts: 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</a:t>
            </a: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GB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translational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413964"/>
            <a:ext cx="9036050" cy="522816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GB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ranslational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part of trial </a:t>
            </a:r>
          </a:p>
          <a:p>
            <a:pPr lvl="1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Uncertainty (at </a:t>
            </a:r>
            <a:r>
              <a:rPr lang="en-GB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any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-time of patient Pathway)</a:t>
            </a:r>
          </a:p>
          <a:p>
            <a:pPr lvl="1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Bx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available- ‘split into 3’</a:t>
            </a:r>
          </a:p>
          <a:p>
            <a:pPr lvl="1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compares (double-blinded) – </a:t>
            </a:r>
          </a:p>
          <a:p>
            <a:pPr lvl="2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best currently available IHC tools at the highest standard</a:t>
            </a:r>
          </a:p>
          <a:p>
            <a:pPr marL="914400" lvl="2" indent="0" eaLnBrk="1" hangingPunct="1">
              <a:spcBef>
                <a:spcPct val="40000"/>
              </a:spcBef>
              <a:buClr>
                <a:schemeClr val="tx2"/>
              </a:buClr>
              <a:buFontTx/>
              <a:buNone/>
              <a:defRPr/>
            </a:pP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Vs</a:t>
            </a:r>
            <a:endParaRPr lang="en-GB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Modern molecular diagnostics </a:t>
            </a:r>
          </a:p>
          <a:p>
            <a:pPr lvl="3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Biotheranostics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CancerTypeID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4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</a:t>
            </a: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Healthscope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CUPGuide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Peter </a:t>
            </a: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MacCallum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Cancer </a:t>
            </a: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Center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(??)</a:t>
            </a:r>
            <a:endParaRPr lang="en-GB" sz="19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up to 400 patients assessable</a:t>
            </a:r>
          </a:p>
          <a:p>
            <a:pPr marL="457200" lvl="1" indent="0" eaLnBrk="1" hangingPunct="1">
              <a:spcBef>
                <a:spcPct val="40000"/>
              </a:spcBef>
              <a:buClr>
                <a:schemeClr val="tx2"/>
              </a:buClr>
              <a:buNone/>
              <a:defRPr/>
            </a:pPr>
            <a:endParaRPr lang="en-GB" sz="1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US" sz="1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Erlander</a:t>
            </a: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M.G., et al., </a:t>
            </a:r>
            <a:r>
              <a:rPr lang="en-US" sz="1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Molecular classification of carcinoma of unknown primary by gene expression profiling from formalin-fixed paraffin-embedded tissues.</a:t>
            </a: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J </a:t>
            </a:r>
            <a:r>
              <a:rPr lang="en-US" sz="1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Clin</a:t>
            </a: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Oncol</a:t>
            </a: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2004. </a:t>
            </a:r>
            <a:r>
              <a:rPr lang="en-US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22</a:t>
            </a: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(14S): p. 9545.</a:t>
            </a:r>
          </a:p>
          <a:p>
            <a:pPr lvl="1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US" sz="1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Tothill</a:t>
            </a: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R.W., et al., </a:t>
            </a:r>
            <a:r>
              <a:rPr lang="en-US" sz="1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 expression-based site of origin diagnostic method designed for clinical application to cancer of unknown origin.</a:t>
            </a: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Cancer Res, 2005. </a:t>
            </a:r>
            <a:r>
              <a:rPr lang="en-US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65</a:t>
            </a: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(10): p. 4031-40</a:t>
            </a:r>
          </a:p>
          <a:p>
            <a:pPr lvl="1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Dennis, J.L., et al., </a:t>
            </a:r>
            <a:r>
              <a:rPr lang="en-US" sz="1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Markers of adenocarcinoma characteristic of the site of origin: development of a diagnostic algorithm.</a:t>
            </a: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Clin</a:t>
            </a: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Cancer Res, 2005. </a:t>
            </a:r>
            <a:r>
              <a:rPr lang="en-US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(10): p. 3766-72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lvl="1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endParaRPr lang="en-GB" sz="1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550156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88384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CUP-ONE Trial has two parts: 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</a:t>
            </a: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translational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91733"/>
            <a:ext cx="8382000" cy="4953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</a:t>
            </a: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part of </a:t>
            </a: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trial (small subset) </a:t>
            </a:r>
            <a:endParaRPr lang="en-GB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CUP by exclusion of known primary</a:t>
            </a:r>
          </a:p>
          <a:p>
            <a:pPr lvl="1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Phase II </a:t>
            </a:r>
            <a:r>
              <a:rPr lang="en-GB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epirubicin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cisplatin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capecitabine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2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 patients : Futility / safety analysis</a:t>
            </a:r>
          </a:p>
          <a:p>
            <a:pPr lvl="2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56 patients : efficacy analysis</a:t>
            </a:r>
          </a:p>
          <a:p>
            <a:pPr marL="914400" lvl="2" indent="0" eaLnBrk="1" hangingPunct="1">
              <a:spcBef>
                <a:spcPct val="40000"/>
              </a:spcBef>
              <a:buClr>
                <a:schemeClr val="tx2"/>
              </a:buClr>
              <a:buNone/>
              <a:defRPr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off-trial Chemotherapy regimens &amp; survival data</a:t>
            </a:r>
          </a:p>
          <a:p>
            <a:pPr marL="914400" lvl="2" indent="0" eaLnBrk="1" hangingPunct="1">
              <a:spcBef>
                <a:spcPct val="40000"/>
              </a:spcBef>
              <a:buClr>
                <a:schemeClr val="tx2"/>
              </a:buClr>
              <a:buFontTx/>
              <a:buNone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up to 400 patients </a:t>
            </a:r>
            <a:r>
              <a:rPr lang="en-GB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assesable</a:t>
            </a: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2" indent="0" eaLnBrk="1" hangingPunct="1">
              <a:spcBef>
                <a:spcPct val="40000"/>
              </a:spcBef>
              <a:buClr>
                <a:schemeClr val="tx2"/>
              </a:buClr>
              <a:buFontTx/>
              <a:buNone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Clinical – molecular predictive &amp; prognostic 	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correlates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     						</a:t>
            </a:r>
          </a:p>
          <a:p>
            <a:pPr lvl="2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26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randomised Phase II –</a:t>
            </a:r>
          </a:p>
          <a:p>
            <a:pPr lvl="3" eaLnBrk="1" hangingPunct="1">
              <a:spcBef>
                <a:spcPct val="4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sz="2200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Vandetanib</a:t>
            </a: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maintenance (AZ-NCRN) never happened</a:t>
            </a:r>
            <a:endParaRPr lang="en-GB" sz="2600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095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412776"/>
            <a:ext cx="5076056" cy="4896544"/>
          </a:xfrm>
          <a:prstGeom prst="rect">
            <a:avLst/>
          </a:prstGeom>
        </p:spPr>
      </p:pic>
      <p:sp>
        <p:nvSpPr>
          <p:cNvPr id="126977" name="Title 1"/>
          <p:cNvSpPr>
            <a:spLocks noGrp="1"/>
          </p:cNvSpPr>
          <p:nvPr>
            <p:ph type="title"/>
          </p:nvPr>
        </p:nvSpPr>
        <p:spPr>
          <a:xfrm>
            <a:off x="457218" y="275212"/>
            <a:ext cx="8543925" cy="776817"/>
          </a:xfrm>
        </p:spPr>
        <p:txBody>
          <a:bodyPr/>
          <a:lstStyle/>
          <a:p>
            <a:r>
              <a:rPr lang="en-GB" sz="3200" b="1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GB" sz="32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3200" b="1" dirty="0">
                <a:latin typeface="Arial" charset="0"/>
                <a:ea typeface="ＭＳ Ｐゴシック" charset="0"/>
                <a:cs typeface="ＭＳ Ｐゴシック" charset="0"/>
              </a:rPr>
              <a:t>CUP ONE: Trial Recruitment</a:t>
            </a:r>
            <a:br>
              <a:rPr lang="en-GB" sz="32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3200" b="1" dirty="0" smtClean="0">
                <a:latin typeface="Arial" charset="0"/>
                <a:ea typeface="ＭＳ Ｐゴシック" charset="0"/>
                <a:cs typeface="ＭＳ Ｐゴシック" charset="0"/>
              </a:rPr>
              <a:t>in last 6 months before trial target accrual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6978" name="TextBox 5"/>
          <p:cNvSpPr txBox="1">
            <a:spLocks noChangeArrowheads="1"/>
          </p:cNvSpPr>
          <p:nvPr/>
        </p:nvSpPr>
        <p:spPr bwMode="auto">
          <a:xfrm>
            <a:off x="1331914" y="6356351"/>
            <a:ext cx="928650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smtClean="0">
                <a:solidFill>
                  <a:srgbClr val="000000"/>
                </a:solidFill>
              </a:rPr>
              <a:t>Clinical </a:t>
            </a:r>
          </a:p>
        </p:txBody>
      </p:sp>
      <p:sp>
        <p:nvSpPr>
          <p:cNvPr id="126979" name="TextBox 6"/>
          <p:cNvSpPr txBox="1">
            <a:spLocks noChangeArrowheads="1"/>
          </p:cNvSpPr>
          <p:nvPr/>
        </p:nvSpPr>
        <p:spPr bwMode="auto">
          <a:xfrm>
            <a:off x="6026151" y="6309784"/>
            <a:ext cx="1497616" cy="3693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smtClean="0">
                <a:solidFill>
                  <a:srgbClr val="000000"/>
                </a:solidFill>
              </a:rPr>
              <a:t>Translational  </a:t>
            </a:r>
          </a:p>
        </p:txBody>
      </p:sp>
      <p:pic>
        <p:nvPicPr>
          <p:cNvPr id="12698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0" y="3429003"/>
            <a:ext cx="41052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2" name="Group 4"/>
          <p:cNvGrpSpPr>
            <a:grpSpLocks/>
          </p:cNvGrpSpPr>
          <p:nvPr/>
        </p:nvGrpSpPr>
        <p:grpSpPr bwMode="auto">
          <a:xfrm>
            <a:off x="2232025" y="2276839"/>
            <a:ext cx="863600" cy="1153582"/>
            <a:chOff x="107504" y="4940771"/>
            <a:chExt cx="863600" cy="1153200"/>
          </a:xfrm>
        </p:grpSpPr>
        <p:sp>
          <p:nvSpPr>
            <p:cNvPr id="126984" name="TextBox 8"/>
            <p:cNvSpPr txBox="1">
              <a:spLocks noChangeArrowheads="1"/>
            </p:cNvSpPr>
            <p:nvPr/>
          </p:nvSpPr>
          <p:spPr bwMode="auto">
            <a:xfrm>
              <a:off x="107504" y="4940771"/>
              <a:ext cx="863600" cy="10153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0" dirty="0" smtClean="0">
                  <a:solidFill>
                    <a:srgbClr val="000000"/>
                  </a:solidFill>
                </a:rPr>
                <a:t>Temp</a:t>
              </a:r>
            </a:p>
            <a:p>
              <a:pPr eaLnBrk="1" hangingPunct="1"/>
              <a:r>
                <a:rPr lang="en-US" sz="1400" b="0" dirty="0" smtClean="0">
                  <a:solidFill>
                    <a:srgbClr val="000000"/>
                  </a:solidFill>
                </a:rPr>
                <a:t>stopped</a:t>
              </a:r>
            </a:p>
            <a:p>
              <a:pPr eaLnBrk="1" hangingPunct="1"/>
              <a:r>
                <a:rPr lang="en-US" sz="1400" b="0" dirty="0" smtClean="0">
                  <a:solidFill>
                    <a:srgbClr val="000000"/>
                  </a:solidFill>
                </a:rPr>
                <a:t> futility analysis </a:t>
              </a:r>
              <a:r>
                <a:rPr lang="en-US" sz="1800" b="0" dirty="0" smtClean="0">
                  <a:solidFill>
                    <a:srgbClr val="000000"/>
                  </a:solidFill>
                </a:rPr>
                <a:t> </a:t>
              </a:r>
            </a:p>
          </p:txBody>
        </p:sp>
        <p:cxnSp>
          <p:nvCxnSpPr>
            <p:cNvPr id="12" name="Straight Arrow Connector 11"/>
            <p:cNvCxnSpPr>
              <a:stCxn id="126984" idx="1"/>
            </p:cNvCxnSpPr>
            <p:nvPr/>
          </p:nvCxnSpPr>
          <p:spPr>
            <a:xfrm>
              <a:off x="107504" y="5448434"/>
              <a:ext cx="0" cy="645537"/>
            </a:xfrm>
            <a:prstGeom prst="straightConnector1">
              <a:avLst/>
            </a:prstGeom>
            <a:ln w="28575" cmpd="sng">
              <a:solidFill>
                <a:srgbClr val="0D0D0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99667" y="5300485"/>
              <a:ext cx="0" cy="753283"/>
            </a:xfrm>
            <a:prstGeom prst="straightConnector1">
              <a:avLst/>
            </a:prstGeom>
            <a:ln w="28575" cmpd="sng">
              <a:solidFill>
                <a:srgbClr val="0D0D0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7-Point Star 10"/>
          <p:cNvSpPr/>
          <p:nvPr/>
        </p:nvSpPr>
        <p:spPr bwMode="auto">
          <a:xfrm>
            <a:off x="4176712" y="2169585"/>
            <a:ext cx="5003800" cy="3096683"/>
          </a:xfrm>
          <a:prstGeom prst="star7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Recuitment</a:t>
            </a:r>
            <a:endParaRPr lang="en-US" sz="28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&gt;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600+ </a:t>
            </a:r>
            <a:endParaRPr lang="en-US" sz="24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144" indent="-457144" eaLnBrk="1" hangingPunct="1">
              <a:buFont typeface="Wingdings" charset="0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8-12 patients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	 / month</a:t>
            </a:r>
            <a:endParaRPr lang="en-US" sz="28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95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>
          <a:xfrm>
            <a:off x="457218" y="275212"/>
            <a:ext cx="8543925" cy="776817"/>
          </a:xfrm>
        </p:spPr>
        <p:txBody>
          <a:bodyPr/>
          <a:lstStyle/>
          <a:p>
            <a:r>
              <a:rPr lang="en-GB" sz="3200" b="1" dirty="0">
                <a:latin typeface="Arial" charset="0"/>
              </a:rPr>
              <a:t/>
            </a:r>
            <a:br>
              <a:rPr lang="en-GB" sz="3200" b="1" dirty="0">
                <a:latin typeface="Arial" charset="0"/>
              </a:rPr>
            </a:br>
            <a:r>
              <a:rPr lang="en-GB" sz="3200" b="1" dirty="0">
                <a:latin typeface="Arial" charset="0"/>
              </a:rPr>
              <a:t>CUP ONE: </a:t>
            </a:r>
            <a:r>
              <a:rPr lang="en-GB" sz="3200" b="1" dirty="0" smtClean="0">
                <a:latin typeface="Arial" charset="0"/>
              </a:rPr>
              <a:t>Clinical Trial </a:t>
            </a:r>
            <a:r>
              <a:rPr lang="en-GB" sz="3200" b="1" dirty="0">
                <a:latin typeface="Arial" charset="0"/>
              </a:rPr>
              <a:t>Recruitment</a:t>
            </a: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00358" y="3236388"/>
            <a:ext cx="3959225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smtClean="0">
                <a:solidFill>
                  <a:srgbClr val="000000"/>
                </a:solidFill>
              </a:rPr>
              <a:t>12 / 16 centres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0" y="1340771"/>
          <a:ext cx="8964488" cy="522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04170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PMac Presentation">
  <a:themeElements>
    <a:clrScheme name="PMac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Mac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Mac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ac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ac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ac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ac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ac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c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c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c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c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c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c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0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6F8F8"/>
      </a:lt2>
      <a:accent1>
        <a:srgbClr val="33B8C8"/>
      </a:accent1>
      <a:accent2>
        <a:srgbClr val="0EAD84"/>
      </a:accent2>
      <a:accent3>
        <a:srgbClr val="AFDDE6"/>
      </a:accent3>
      <a:accent4>
        <a:srgbClr val="44546B"/>
      </a:accent4>
      <a:accent5>
        <a:srgbClr val="92C581"/>
      </a:accent5>
      <a:accent6>
        <a:srgbClr val="D4922D"/>
      </a:accent6>
      <a:hlink>
        <a:srgbClr val="33B8C8"/>
      </a:hlink>
      <a:folHlink>
        <a:srgbClr val="0099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2"/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enomics England template_DEC15.pptx [Read-Only]" id="{55E252BA-BEE4-4CF9-8E74-D7658E75D63B}" vid="{EDD1290A-6D81-4179-9DA0-1DF7B7D8C8C0}"/>
    </a:ext>
  </a:ext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ond year talk">
  <a:themeElements>
    <a:clrScheme name="">
      <a:dk1>
        <a:srgbClr val="808080"/>
      </a:dk1>
      <a:lt1>
        <a:srgbClr val="FFFFFF"/>
      </a:lt1>
      <a:dk2>
        <a:srgbClr val="0000FF"/>
      </a:dk2>
      <a:lt2>
        <a:srgbClr val="FFFF00"/>
      </a:lt2>
      <a:accent1>
        <a:srgbClr val="00CC99"/>
      </a:accent1>
      <a:accent2>
        <a:srgbClr val="3333CC"/>
      </a:accent2>
      <a:accent3>
        <a:srgbClr val="AAAA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cond year tal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econd year tal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ond year tal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 year tal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 year tal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 year 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 year 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 year 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Mac Presentation">
  <a:themeElements>
    <a:clrScheme name="PMac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Mac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Mac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ac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ac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ac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ac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ac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c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c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c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c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c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c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rcturus_PPT_template">
  <a:themeElements>
    <a:clrScheme name="">
      <a:dk1>
        <a:srgbClr val="000000"/>
      </a:dk1>
      <a:lt1>
        <a:srgbClr val="FFFFFF"/>
      </a:lt1>
      <a:dk2>
        <a:srgbClr val="FF690B"/>
      </a:dk2>
      <a:lt2>
        <a:srgbClr val="BABABA"/>
      </a:lt2>
      <a:accent1>
        <a:srgbClr val="9E2F37"/>
      </a:accent1>
      <a:accent2>
        <a:srgbClr val="FF690B"/>
      </a:accent2>
      <a:accent3>
        <a:srgbClr val="FFFFFF"/>
      </a:accent3>
      <a:accent4>
        <a:srgbClr val="000000"/>
      </a:accent4>
      <a:accent5>
        <a:srgbClr val="CCADAE"/>
      </a:accent5>
      <a:accent6>
        <a:srgbClr val="E75E09"/>
      </a:accent6>
      <a:hlink>
        <a:srgbClr val="387E29"/>
      </a:hlink>
      <a:folHlink>
        <a:srgbClr val="FFC217"/>
      </a:folHlink>
    </a:clrScheme>
    <a:fontScheme name="1_Arcturus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46464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46464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rcturus_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rcturus_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cturus_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cturus_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cturus_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cturus_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cturus_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6F8F8"/>
      </a:lt2>
      <a:accent1>
        <a:srgbClr val="33B8C8"/>
      </a:accent1>
      <a:accent2>
        <a:srgbClr val="0EAD84"/>
      </a:accent2>
      <a:accent3>
        <a:srgbClr val="AFDDE6"/>
      </a:accent3>
      <a:accent4>
        <a:srgbClr val="44546B"/>
      </a:accent4>
      <a:accent5>
        <a:srgbClr val="92C581"/>
      </a:accent5>
      <a:accent6>
        <a:srgbClr val="D4922D"/>
      </a:accent6>
      <a:hlink>
        <a:srgbClr val="33B8C8"/>
      </a:hlink>
      <a:folHlink>
        <a:srgbClr val="0099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2"/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enomics England template_DEC15.pptx [Read-Only]" id="{55E252BA-BEE4-4CF9-8E74-D7658E75D63B}" vid="{EDD1290A-6D81-4179-9DA0-1DF7B7D8C8C0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6F8F8"/>
    </a:lt2>
    <a:accent1>
      <a:srgbClr val="33B8C8"/>
    </a:accent1>
    <a:accent2>
      <a:srgbClr val="0EAD84"/>
    </a:accent2>
    <a:accent3>
      <a:srgbClr val="AFDDE6"/>
    </a:accent3>
    <a:accent4>
      <a:srgbClr val="44546B"/>
    </a:accent4>
    <a:accent5>
      <a:srgbClr val="92C581"/>
    </a:accent5>
    <a:accent6>
      <a:srgbClr val="D4922D"/>
    </a:accent6>
    <a:hlink>
      <a:srgbClr val="33B8C8"/>
    </a:hlink>
    <a:folHlink>
      <a:srgbClr val="009999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Schofield.SUPER.update</Template>
  <TotalTime>3625</TotalTime>
  <Words>1114</Words>
  <Application>Microsoft Macintosh PowerPoint</Application>
  <PresentationFormat>On-screen Show (4:3)</PresentationFormat>
  <Paragraphs>254</Paragraphs>
  <Slides>22</Slides>
  <Notes>9</Notes>
  <HiddenSlides>4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PMac Presentation</vt:lpstr>
      <vt:lpstr>second year talk</vt:lpstr>
      <vt:lpstr>1_PMac Presentation</vt:lpstr>
      <vt:lpstr>1_Arcturus_PPT_template</vt:lpstr>
      <vt:lpstr>MRC_corporate_powerpoint_template[1]</vt:lpstr>
      <vt:lpstr>2_Default Design</vt:lpstr>
      <vt:lpstr>3_Default Design</vt:lpstr>
      <vt:lpstr>Default Design</vt:lpstr>
      <vt:lpstr>7_Office Theme</vt:lpstr>
      <vt:lpstr>20_Office Theme</vt:lpstr>
      <vt:lpstr>5_Office Theme</vt:lpstr>
      <vt:lpstr>MSPhotoEd.3</vt:lpstr>
      <vt:lpstr>Microsoft Excel Sheet</vt:lpstr>
      <vt:lpstr>  UK clinical trials Update 2019 CUP    Harpreet S. Wasan Consultant / Reader in Medical oncology Department of Cancer Medicine Hammersmith Hospital,  Imperial College London h.wasan@imperial.ac.uk      </vt:lpstr>
      <vt:lpstr>My Disclosures in respect of  this talk (CUP)</vt:lpstr>
      <vt:lpstr>CUP ONE TRIAL :</vt:lpstr>
      <vt:lpstr>CUP ONE: Study Schema</vt:lpstr>
      <vt:lpstr> CUP-ONE Study Objectives </vt:lpstr>
      <vt:lpstr>CUP-ONE Trial has two parts:  clinical and translational</vt:lpstr>
      <vt:lpstr>CUP-ONE Trial has two parts:  clinical and translational</vt:lpstr>
      <vt:lpstr> CUP ONE: Trial Recruitment in last 6 months before trial target accrual</vt:lpstr>
      <vt:lpstr> CUP ONE: Clinical Trial Recruitment </vt:lpstr>
      <vt:lpstr>Clinical outcomes from the UK CUP-ONE Study: A multi-centre trial to assess the efficacy of Epirubicin, Cisplatin and Capecitabine (ECX) in carcinomas of unknown primary (CUP) with prospective validation of molecular classifiers </vt:lpstr>
      <vt:lpstr> UK CUP-ONE:  evolution of Clinical &amp; research Framework </vt:lpstr>
      <vt:lpstr>Efficacy &amp; Response (RR 35%):    CUP ONE Clinical Trial</vt:lpstr>
      <vt:lpstr>Summary :UK  UPDATE CUP RESEARCH</vt:lpstr>
      <vt:lpstr> CUPEM Phase II Trial</vt:lpstr>
      <vt:lpstr>PowerPoint Presentation</vt:lpstr>
      <vt:lpstr>Diagnostic yield – pilot</vt:lpstr>
      <vt:lpstr>Cancer challenging – re-engineer 300 pathology pathways  Identification of somatic small variants in 136 potentially actionable genes across all solid tumours (n=5700)</vt:lpstr>
      <vt:lpstr>PowerPoint Presentation</vt:lpstr>
      <vt:lpstr>Facilitating recruitment of patients to clinical trials </vt:lpstr>
      <vt:lpstr>CUP-ONE Study Team</vt:lpstr>
      <vt:lpstr>PowerPoint Presentation</vt:lpstr>
      <vt:lpstr>Cancer of Unknown Primary (CUP):     Thank you    Dr. Harpreet S. Wasan Department of Cancer Medicine Hammersmith Hospital / Imperial College London wasan@cancer.org.uk  OCT  2009</vt:lpstr>
    </vt:vector>
  </TitlesOfParts>
  <Company>Peter MacCallum Cancer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SUPER: Solving Unknown Primary CancER An update on progress for this National Australian Study </dc:title>
  <dc:creator>Schofield, Penelope</dc:creator>
  <cp:lastModifiedBy>Harpreet wasan</cp:lastModifiedBy>
  <cp:revision>211</cp:revision>
  <dcterms:created xsi:type="dcterms:W3CDTF">2013-10-15T23:28:15Z</dcterms:created>
  <dcterms:modified xsi:type="dcterms:W3CDTF">2019-05-03T10:29:06Z</dcterms:modified>
</cp:coreProperties>
</file>