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06" r:id="rId2"/>
    <p:sldId id="310" r:id="rId3"/>
    <p:sldId id="263" r:id="rId4"/>
    <p:sldId id="261" r:id="rId5"/>
    <p:sldId id="262" r:id="rId6"/>
    <p:sldId id="307" r:id="rId7"/>
    <p:sldId id="272" r:id="rId8"/>
    <p:sldId id="264" r:id="rId9"/>
    <p:sldId id="302" r:id="rId10"/>
    <p:sldId id="267" r:id="rId11"/>
    <p:sldId id="308" r:id="rId12"/>
    <p:sldId id="282" r:id="rId13"/>
    <p:sldId id="298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42" d="100"/>
          <a:sy n="142" d="100"/>
        </p:scale>
        <p:origin x="714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Primary</c:v>
                </c:pt>
              </c:strCache>
            </c:strRef>
          </c:tx>
          <c:invertIfNegative val="0"/>
          <c:cat>
            <c:strRef>
              <c:f>Sheet1!$F$2:$F$19</c:f>
              <c:strCache>
                <c:ptCount val="18"/>
                <c:pt idx="0">
                  <c:v>Urinary Bladder</c:v>
                </c:pt>
                <c:pt idx="1">
                  <c:v>Breast</c:v>
                </c:pt>
                <c:pt idx="2">
                  <c:v>Cholangiocarcinoma</c:v>
                </c:pt>
                <c:pt idx="3">
                  <c:v>Colorectal</c:v>
                </c:pt>
                <c:pt idx="4">
                  <c:v>Gastric</c:v>
                </c:pt>
                <c:pt idx="5">
                  <c:v>Kidney</c:v>
                </c:pt>
                <c:pt idx="6">
                  <c:v>Liver</c:v>
                </c:pt>
                <c:pt idx="7">
                  <c:v>Lung</c:v>
                </c:pt>
                <c:pt idx="8">
                  <c:v>Neuroendocrine</c:v>
                </c:pt>
                <c:pt idx="9">
                  <c:v>Ovary</c:v>
                </c:pt>
                <c:pt idx="10">
                  <c:v>Pancreas</c:v>
                </c:pt>
                <c:pt idx="11">
                  <c:v>Prostate</c:v>
                </c:pt>
                <c:pt idx="12">
                  <c:v>Squamous Cell </c:v>
                </c:pt>
                <c:pt idx="13">
                  <c:v>Thyroid</c:v>
                </c:pt>
                <c:pt idx="14">
                  <c:v>Melanoma</c:v>
                </c:pt>
                <c:pt idx="15">
                  <c:v>Mesothelioma</c:v>
                </c:pt>
                <c:pt idx="16">
                  <c:v>Sarcoma</c:v>
                </c:pt>
                <c:pt idx="17">
                  <c:v>Testicular</c:v>
                </c:pt>
              </c:strCache>
            </c:strRef>
          </c:cat>
          <c:val>
            <c:numRef>
              <c:f>Sheet1!$G$2:$G$19</c:f>
              <c:numCache>
                <c:formatCode>0</c:formatCode>
                <c:ptCount val="18"/>
                <c:pt idx="0">
                  <c:v>8.9600000000000026</c:v>
                </c:pt>
                <c:pt idx="1">
                  <c:v>8.25</c:v>
                </c:pt>
                <c:pt idx="2">
                  <c:v>6</c:v>
                </c:pt>
                <c:pt idx="3">
                  <c:v>14.04</c:v>
                </c:pt>
                <c:pt idx="4">
                  <c:v>10.92</c:v>
                </c:pt>
                <c:pt idx="5">
                  <c:v>3</c:v>
                </c:pt>
                <c:pt idx="6">
                  <c:v>11.05</c:v>
                </c:pt>
                <c:pt idx="7">
                  <c:v>3.0999999999999979</c:v>
                </c:pt>
                <c:pt idx="8">
                  <c:v>17.940000000000001</c:v>
                </c:pt>
                <c:pt idx="9">
                  <c:v>7.92</c:v>
                </c:pt>
                <c:pt idx="10">
                  <c:v>6.97</c:v>
                </c:pt>
                <c:pt idx="11">
                  <c:v>1.0200000000000009</c:v>
                </c:pt>
                <c:pt idx="12">
                  <c:v>21.12</c:v>
                </c:pt>
                <c:pt idx="13">
                  <c:v>7.98</c:v>
                </c:pt>
                <c:pt idx="14">
                  <c:v>29</c:v>
                </c:pt>
                <c:pt idx="15">
                  <c:v>3</c:v>
                </c:pt>
                <c:pt idx="16">
                  <c:v>25.92</c:v>
                </c:pt>
                <c:pt idx="17">
                  <c:v>9.02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C2-E04C-8881-B4FFCB217646}"/>
            </c:ext>
          </c:extLst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Mets</c:v>
                </c:pt>
              </c:strCache>
            </c:strRef>
          </c:tx>
          <c:invertIfNegative val="0"/>
          <c:cat>
            <c:strRef>
              <c:f>Sheet1!$F$2:$F$19</c:f>
              <c:strCache>
                <c:ptCount val="18"/>
                <c:pt idx="0">
                  <c:v>Urinary Bladder</c:v>
                </c:pt>
                <c:pt idx="1">
                  <c:v>Breast</c:v>
                </c:pt>
                <c:pt idx="2">
                  <c:v>Cholangiocarcinoma</c:v>
                </c:pt>
                <c:pt idx="3">
                  <c:v>Colorectal</c:v>
                </c:pt>
                <c:pt idx="4">
                  <c:v>Gastric</c:v>
                </c:pt>
                <c:pt idx="5">
                  <c:v>Kidney</c:v>
                </c:pt>
                <c:pt idx="6">
                  <c:v>Liver</c:v>
                </c:pt>
                <c:pt idx="7">
                  <c:v>Lung</c:v>
                </c:pt>
                <c:pt idx="8">
                  <c:v>Neuroendocrine</c:v>
                </c:pt>
                <c:pt idx="9">
                  <c:v>Ovary</c:v>
                </c:pt>
                <c:pt idx="10">
                  <c:v>Pancreas</c:v>
                </c:pt>
                <c:pt idx="11">
                  <c:v>Prostate</c:v>
                </c:pt>
                <c:pt idx="12">
                  <c:v>Squamous Cell </c:v>
                </c:pt>
                <c:pt idx="13">
                  <c:v>Thyroid</c:v>
                </c:pt>
                <c:pt idx="14">
                  <c:v>Melanoma</c:v>
                </c:pt>
                <c:pt idx="15">
                  <c:v>Mesothelioma</c:v>
                </c:pt>
                <c:pt idx="16">
                  <c:v>Sarcoma</c:v>
                </c:pt>
                <c:pt idx="17">
                  <c:v>Testicular</c:v>
                </c:pt>
              </c:strCache>
            </c:strRef>
          </c:cat>
          <c:val>
            <c:numRef>
              <c:f>Sheet1!$H$2:$H$19</c:f>
              <c:numCache>
                <c:formatCode>0</c:formatCode>
                <c:ptCount val="18"/>
                <c:pt idx="0">
                  <c:v>7.04</c:v>
                </c:pt>
                <c:pt idx="1">
                  <c:v>46.75</c:v>
                </c:pt>
                <c:pt idx="2">
                  <c:v>4</c:v>
                </c:pt>
                <c:pt idx="3">
                  <c:v>39.96</c:v>
                </c:pt>
                <c:pt idx="4">
                  <c:v>17.079999999999991</c:v>
                </c:pt>
                <c:pt idx="5">
                  <c:v>12</c:v>
                </c:pt>
                <c:pt idx="6">
                  <c:v>1.95</c:v>
                </c:pt>
                <c:pt idx="7">
                  <c:v>27.9</c:v>
                </c:pt>
                <c:pt idx="8">
                  <c:v>8.06</c:v>
                </c:pt>
                <c:pt idx="9">
                  <c:v>14.08</c:v>
                </c:pt>
                <c:pt idx="10">
                  <c:v>10.029999999999999</c:v>
                </c:pt>
                <c:pt idx="11">
                  <c:v>15.98</c:v>
                </c:pt>
                <c:pt idx="12">
                  <c:v>10.88</c:v>
                </c:pt>
                <c:pt idx="13">
                  <c:v>13.02</c:v>
                </c:pt>
                <c:pt idx="14">
                  <c:v>21</c:v>
                </c:pt>
                <c:pt idx="15">
                  <c:v>2</c:v>
                </c:pt>
                <c:pt idx="16">
                  <c:v>1.08</c:v>
                </c:pt>
                <c:pt idx="17">
                  <c:v>1.98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C2-E04C-8881-B4FFCB217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3391720"/>
        <c:axId val="-2113115112"/>
      </c:barChart>
      <c:catAx>
        <c:axId val="-2113391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3115112"/>
        <c:crosses val="autoZero"/>
        <c:auto val="1"/>
        <c:lblAlgn val="ctr"/>
        <c:lblOffset val="100"/>
        <c:noMultiLvlLbl val="0"/>
      </c:catAx>
      <c:valAx>
        <c:axId val="-211311511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-2113391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34496742185096"/>
          <c:y val="0.62284325165917798"/>
          <c:w val="0.192336059888567"/>
          <c:h val="0.37715674038671998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E56E1-FB43-0A40-B5D7-6FC898C8E6EA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43FAC-1F5D-EC45-ADA6-824790833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8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days before  next generation sequencing the focus was on using microarray  gene-expression profiling to identify potential tissue of origin.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E269-BAAA-344C-998E-83CE17373C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2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Major limitation to original work was that it was not compatible with FFPE tissue and did not include some cancer types</a:t>
            </a:r>
          </a:p>
          <a:p>
            <a:r>
              <a:rPr lang="en-US" altLang="en-US"/>
              <a:t>Development of new test in collaboration with Healthscope 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22047AE-F865-D54B-BF51-B92DF4A8B1A2}" type="slidenum">
              <a:rPr lang="en-AU" altLang="en-US" sz="1200"/>
              <a:pPr/>
              <a:t>5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162396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A85-1577-ED46-A760-94B441BBDF8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F90B-463D-094C-91F0-C718110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A85-1577-ED46-A760-94B441BBDF8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F90B-463D-094C-91F0-C718110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3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A85-1577-ED46-A760-94B441BBDF8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F90B-463D-094C-91F0-C718110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A85-1577-ED46-A760-94B441BBDF8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F90B-463D-094C-91F0-C718110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7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A85-1577-ED46-A760-94B441BBDF8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F90B-463D-094C-91F0-C718110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2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A85-1577-ED46-A760-94B441BBDF8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F90B-463D-094C-91F0-C718110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84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A85-1577-ED46-A760-94B441BBDF8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F90B-463D-094C-91F0-C718110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A85-1577-ED46-A760-94B441BBDF8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F90B-463D-094C-91F0-C718110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6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A85-1577-ED46-A760-94B441BBDF8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F90B-463D-094C-91F0-C718110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9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A85-1577-ED46-A760-94B441BBDF8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F90B-463D-094C-91F0-C718110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2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BA85-1577-ED46-A760-94B441BBDF8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FF90B-463D-094C-91F0-C718110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9BA85-1577-ED46-A760-94B441BBDF87}" type="datetimeFigureOut">
              <a:rPr lang="en-US" smtClean="0"/>
              <a:t>5/7/2019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FF90B-463D-094C-91F0-C7181107B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2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genetics.com" TargetMode="External"/><Relationship Id="rId2" Type="http://schemas.openxmlformats.org/officeDocument/2006/relationships/hyperlink" Target="https://www.cancertypeid.com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certypeid.com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cergenetics.com" TargetMode="External"/><Relationship Id="rId2" Type="http://schemas.openxmlformats.org/officeDocument/2006/relationships/hyperlink" Target="https://www.cancertypeid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B25D66-9AF6-604D-A449-0E14DA1ED506}"/>
              </a:ext>
            </a:extLst>
          </p:cNvPr>
          <p:cNvSpPr/>
          <p:nvPr/>
        </p:nvSpPr>
        <p:spPr>
          <a:xfrm>
            <a:off x="0" y="-62693"/>
            <a:ext cx="9144000" cy="6101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sz="2400" b="1" dirty="0"/>
              <a:t>Talk 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7983" y="1216429"/>
            <a:ext cx="756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Brief history of gene-expression profiling for cancer type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983" y="1818736"/>
            <a:ext cx="74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Current commercially available tests -  development and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7983" y="2421043"/>
            <a:ext cx="74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Clinical application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983" y="3023349"/>
            <a:ext cx="74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Problems and limitations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7983" y="3625655"/>
            <a:ext cx="74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How DNA sequencing and mutation profiling can potentially help </a:t>
            </a:r>
          </a:p>
        </p:txBody>
      </p:sp>
    </p:spTree>
    <p:extLst>
      <p:ext uri="{BB962C8B-B14F-4D97-AF65-F5344CB8AC3E}">
        <p14:creationId xmlns:p14="http://schemas.microsoft.com/office/powerpoint/2010/main" val="276270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464" y="682326"/>
            <a:ext cx="11626809" cy="146193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b="1" dirty="0"/>
              <a:t>Cancer Type (formerly </a:t>
            </a:r>
            <a:r>
              <a:rPr lang="en-US" b="1" dirty="0" err="1"/>
              <a:t>Pathworks</a:t>
            </a:r>
            <a:r>
              <a:rPr lang="en-US" b="1" dirty="0"/>
              <a:t>) (</a:t>
            </a:r>
            <a:r>
              <a:rPr lang="en-US" b="1" dirty="0">
                <a:solidFill>
                  <a:schemeClr val="accent1"/>
                </a:solidFill>
              </a:rPr>
              <a:t>http://</a:t>
            </a:r>
            <a:r>
              <a:rPr lang="en-US" b="1" dirty="0" err="1">
                <a:solidFill>
                  <a:schemeClr val="accent1"/>
                </a:solidFill>
              </a:rPr>
              <a:t>www.cancergenetics.com</a:t>
            </a:r>
            <a:r>
              <a:rPr lang="en-US" b="1" dirty="0"/>
              <a:t>)</a:t>
            </a:r>
          </a:p>
          <a:p>
            <a:endParaRPr lang="en-US" b="1" dirty="0"/>
          </a:p>
          <a:p>
            <a:r>
              <a:rPr lang="en-US" b="1" dirty="0"/>
              <a:t>Design</a:t>
            </a:r>
          </a:p>
          <a:p>
            <a:r>
              <a:rPr lang="en-US" sz="1500" dirty="0"/>
              <a:t>-   Microarray gene test (</a:t>
            </a:r>
            <a:r>
              <a:rPr lang="en-US" sz="1500" dirty="0" err="1"/>
              <a:t>Affymetrix</a:t>
            </a:r>
            <a:r>
              <a:rPr lang="en-US" sz="1500" dirty="0"/>
              <a:t>), </a:t>
            </a:r>
            <a:r>
              <a:rPr lang="en-US" sz="1500" dirty="0">
                <a:solidFill>
                  <a:srgbClr val="FF0000"/>
                </a:solidFill>
              </a:rPr>
              <a:t>15 </a:t>
            </a:r>
            <a:r>
              <a:rPr lang="en-US" sz="1500" dirty="0"/>
              <a:t>cancer types, 1550- 2000 genes, FDA Approved.</a:t>
            </a:r>
          </a:p>
          <a:p>
            <a:endParaRPr lang="en-US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B25D66-9AF6-604D-A449-0E14DA1ED506}"/>
              </a:ext>
            </a:extLst>
          </p:cNvPr>
          <p:cNvSpPr/>
          <p:nvPr/>
        </p:nvSpPr>
        <p:spPr>
          <a:xfrm>
            <a:off x="0" y="-62693"/>
            <a:ext cx="9144000" cy="6101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3200" b="1" dirty="0"/>
              <a:t>Cancer Type (formerly </a:t>
            </a:r>
            <a:r>
              <a:rPr lang="en-US" sz="3200" b="1" dirty="0" err="1"/>
              <a:t>Pathworks</a:t>
            </a:r>
            <a:r>
              <a:rPr lang="en-US" sz="3200" b="1" dirty="0"/>
              <a:t>) 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16872" y="3187037"/>
            <a:ext cx="834189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en-US" sz="1500" dirty="0"/>
          </a:p>
          <a:p>
            <a:r>
              <a:rPr lang="en-US" b="1" dirty="0"/>
              <a:t>Validation and performance </a:t>
            </a:r>
            <a:r>
              <a:rPr lang="en-US" sz="1500" dirty="0"/>
              <a:t>(</a:t>
            </a:r>
            <a:r>
              <a:rPr lang="en-US" sz="1500" b="1" i="1" dirty="0" err="1"/>
              <a:t>Pillai</a:t>
            </a:r>
            <a:r>
              <a:rPr lang="en-US" sz="1500" b="1" i="1" dirty="0"/>
              <a:t> et al 2011</a:t>
            </a:r>
            <a:r>
              <a:rPr lang="en-US" sz="1500" dirty="0"/>
              <a:t>) </a:t>
            </a:r>
            <a:endParaRPr lang="en-US" sz="1500" b="1" dirty="0"/>
          </a:p>
          <a:p>
            <a:pPr marL="285750" indent="-285750">
              <a:buFontTx/>
              <a:buChar char="-"/>
            </a:pPr>
            <a:r>
              <a:rPr lang="en-US" sz="1500" dirty="0"/>
              <a:t>1</a:t>
            </a:r>
            <a:r>
              <a:rPr lang="en-US" sz="1500" baseline="30000" dirty="0"/>
              <a:t>st</a:t>
            </a:r>
            <a:r>
              <a:rPr lang="en-US" sz="1500" dirty="0"/>
              <a:t> reported accuracy (Version 2) , Test set (n=462) (primary and </a:t>
            </a:r>
            <a:r>
              <a:rPr lang="en-US" sz="1500" dirty="0" err="1"/>
              <a:t>mets</a:t>
            </a:r>
            <a:r>
              <a:rPr lang="en-US" sz="1500" dirty="0"/>
              <a:t>): </a:t>
            </a:r>
            <a:r>
              <a:rPr lang="en-US" sz="1500" dirty="0">
                <a:solidFill>
                  <a:srgbClr val="FF0000"/>
                </a:solidFill>
              </a:rPr>
              <a:t>87.8%</a:t>
            </a:r>
            <a:endParaRPr lang="en-US" sz="1500" dirty="0"/>
          </a:p>
          <a:p>
            <a:endParaRPr lang="en-US" sz="1500" dirty="0"/>
          </a:p>
        </p:txBody>
      </p:sp>
      <p:sp>
        <p:nvSpPr>
          <p:cNvPr id="5" name="Rectangle 4"/>
          <p:cNvSpPr/>
          <p:nvPr/>
        </p:nvSpPr>
        <p:spPr>
          <a:xfrm>
            <a:off x="248837" y="4187303"/>
            <a:ext cx="86411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Superior to 2-round IHC </a:t>
            </a:r>
            <a:r>
              <a:rPr lang="en-US" sz="1500" dirty="0"/>
              <a:t>(</a:t>
            </a:r>
            <a:r>
              <a:rPr lang="en-US" sz="1500" b="1" i="1" dirty="0" err="1"/>
              <a:t>Handorf</a:t>
            </a:r>
            <a:r>
              <a:rPr lang="en-US" sz="1500" b="1" i="1" dirty="0"/>
              <a:t> et al 2015</a:t>
            </a:r>
            <a:r>
              <a:rPr lang="en-US" sz="1500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sz="1500" b="1" dirty="0"/>
              <a:t>Test set </a:t>
            </a:r>
            <a:r>
              <a:rPr lang="en-US" sz="1500" dirty="0"/>
              <a:t>(n=157) </a:t>
            </a:r>
          </a:p>
          <a:p>
            <a:pPr marL="285750" indent="-285750">
              <a:buFontTx/>
              <a:buChar char="-"/>
            </a:pPr>
            <a:r>
              <a:rPr lang="en-US" sz="1500" dirty="0"/>
              <a:t>GEP: </a:t>
            </a:r>
            <a:r>
              <a:rPr lang="en-US" sz="1500" dirty="0">
                <a:solidFill>
                  <a:srgbClr val="FF0000"/>
                </a:solidFill>
              </a:rPr>
              <a:t>89%</a:t>
            </a:r>
            <a:r>
              <a:rPr lang="en-US" sz="1500" dirty="0"/>
              <a:t>, IHC: </a:t>
            </a:r>
            <a:r>
              <a:rPr lang="en-US" sz="1500" dirty="0">
                <a:solidFill>
                  <a:srgbClr val="3366FF"/>
                </a:solidFill>
              </a:rPr>
              <a:t>83%</a:t>
            </a:r>
            <a:r>
              <a:rPr lang="en-US" sz="1500" dirty="0"/>
              <a:t>, Poorly diff. </a:t>
            </a:r>
            <a:r>
              <a:rPr lang="en-US" sz="1500" dirty="0" err="1"/>
              <a:t>tumours</a:t>
            </a:r>
            <a:r>
              <a:rPr lang="en-US" sz="1500" dirty="0"/>
              <a:t> (GEP: </a:t>
            </a:r>
            <a:r>
              <a:rPr lang="en-US" sz="1500" dirty="0">
                <a:solidFill>
                  <a:srgbClr val="FF0000"/>
                </a:solidFill>
              </a:rPr>
              <a:t>83%</a:t>
            </a:r>
            <a:r>
              <a:rPr lang="en-US" sz="1500" dirty="0"/>
              <a:t>, IHC: </a:t>
            </a:r>
            <a:r>
              <a:rPr lang="en-US" sz="1500" dirty="0">
                <a:solidFill>
                  <a:srgbClr val="3366FF"/>
                </a:solidFill>
              </a:rPr>
              <a:t>67%</a:t>
            </a:r>
            <a:r>
              <a:rPr lang="en-US" sz="15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825" y="1933795"/>
            <a:ext cx="865453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Development</a:t>
            </a:r>
          </a:p>
          <a:p>
            <a:pPr marL="285750" indent="-285750">
              <a:buFontTx/>
              <a:buChar char="-"/>
            </a:pPr>
            <a:r>
              <a:rPr lang="en-US" sz="1500" dirty="0"/>
              <a:t>Version 1 Fresh tissues (n=547) (</a:t>
            </a:r>
            <a:r>
              <a:rPr lang="en-US" sz="1500" b="1" i="1" dirty="0" err="1"/>
              <a:t>Dumur</a:t>
            </a:r>
            <a:r>
              <a:rPr lang="en-US" sz="1500" b="1" i="1" dirty="0"/>
              <a:t> et al 2008</a:t>
            </a:r>
            <a:r>
              <a:rPr lang="en-US" sz="1500" dirty="0"/>
              <a:t>, </a:t>
            </a:r>
            <a:r>
              <a:rPr lang="en-US" sz="1500" b="1" i="1" dirty="0" err="1"/>
              <a:t>Monzon</a:t>
            </a:r>
            <a:r>
              <a:rPr lang="en-US" sz="1500" b="1" i="1" dirty="0"/>
              <a:t> et al 2009</a:t>
            </a:r>
            <a:r>
              <a:rPr lang="en-US" sz="1500" dirty="0"/>
              <a:t>), </a:t>
            </a:r>
          </a:p>
          <a:p>
            <a:pPr marL="285750" indent="-285750">
              <a:buFontTx/>
              <a:buChar char="-"/>
            </a:pPr>
            <a:r>
              <a:rPr lang="en-US" sz="1500" dirty="0"/>
              <a:t>Version 2 FFPE samples (Training n=2136) (</a:t>
            </a:r>
            <a:r>
              <a:rPr lang="en-US" sz="1500" b="1" i="1" dirty="0" err="1"/>
              <a:t>Pillai</a:t>
            </a:r>
            <a:r>
              <a:rPr lang="en-US" sz="1500" b="1" i="1" dirty="0"/>
              <a:t> et al 2011</a:t>
            </a:r>
            <a:r>
              <a:rPr lang="en-US" sz="1500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sz="1500" dirty="0" err="1"/>
              <a:t>ToO</a:t>
            </a:r>
            <a:r>
              <a:rPr lang="en-US" sz="1500" dirty="0"/>
              <a:t> Endometrial (Ovarian </a:t>
            </a:r>
            <a:r>
              <a:rPr lang="en-US" sz="1500" dirty="0" err="1"/>
              <a:t>vs</a:t>
            </a:r>
            <a:r>
              <a:rPr lang="en-US" sz="1500" dirty="0"/>
              <a:t> uterine) (</a:t>
            </a:r>
            <a:r>
              <a:rPr lang="en-US" sz="1500" b="1" i="1" dirty="0" err="1"/>
              <a:t>Lal</a:t>
            </a:r>
            <a:r>
              <a:rPr lang="en-US" sz="1500" b="1" i="1" dirty="0"/>
              <a:t> et al 2012</a:t>
            </a:r>
            <a:r>
              <a:rPr lang="en-US" sz="1500" dirty="0"/>
              <a:t>)</a:t>
            </a:r>
          </a:p>
          <a:p>
            <a:pPr marL="285750" indent="-285750">
              <a:buFontTx/>
              <a:buChar char="-"/>
            </a:pPr>
            <a:r>
              <a:rPr lang="en-US" sz="1500" dirty="0" err="1"/>
              <a:t>ToO</a:t>
            </a:r>
            <a:r>
              <a:rPr lang="en-US" sz="1500" dirty="0"/>
              <a:t> SCC Version (H&amp;N </a:t>
            </a:r>
            <a:r>
              <a:rPr lang="en-US" sz="1500" dirty="0" err="1"/>
              <a:t>vs</a:t>
            </a:r>
            <a:r>
              <a:rPr lang="en-US" sz="1500" dirty="0"/>
              <a:t> Lung) (</a:t>
            </a:r>
            <a:r>
              <a:rPr lang="en-US" sz="1500" b="1" i="1" dirty="0" err="1"/>
              <a:t>Lal</a:t>
            </a:r>
            <a:r>
              <a:rPr lang="en-US" sz="1500" b="1" i="1" dirty="0"/>
              <a:t> et al 2013</a:t>
            </a:r>
            <a:r>
              <a:rPr lang="en-US" sz="1500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348685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B25D66-9AF6-604D-A449-0E14DA1ED506}"/>
              </a:ext>
            </a:extLst>
          </p:cNvPr>
          <p:cNvSpPr/>
          <p:nvPr/>
        </p:nvSpPr>
        <p:spPr>
          <a:xfrm>
            <a:off x="0" y="-62693"/>
            <a:ext cx="9144000" cy="6101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sz="2400" b="1" dirty="0"/>
              <a:t>Talk 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7983" y="1216429"/>
            <a:ext cx="756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Brief history of gene-expression profiling for cancer type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983" y="1818736"/>
            <a:ext cx="74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Current commercially available tests -  development and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7983" y="2421043"/>
            <a:ext cx="74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 Clinical application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983" y="3023349"/>
            <a:ext cx="74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Problems and limitations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7983" y="3625655"/>
            <a:ext cx="74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How DNA sequencing and mutation profiling can potentially help </a:t>
            </a:r>
          </a:p>
        </p:txBody>
      </p:sp>
    </p:spTree>
    <p:extLst>
      <p:ext uri="{BB962C8B-B14F-4D97-AF65-F5344CB8AC3E}">
        <p14:creationId xmlns:p14="http://schemas.microsoft.com/office/powerpoint/2010/main" val="193394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146" y="725770"/>
            <a:ext cx="9217394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err="1">
                <a:solidFill>
                  <a:srgbClr val="0000FF"/>
                </a:solidFill>
              </a:rPr>
              <a:t>BioTheranostics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CancerTypeID</a:t>
            </a:r>
            <a:r>
              <a:rPr lang="en-US" b="1" dirty="0">
                <a:solidFill>
                  <a:srgbClr val="0000FF"/>
                </a:solidFill>
              </a:rPr>
              <a:t> </a:t>
            </a:r>
          </a:p>
          <a:p>
            <a:pPr>
              <a:spcAft>
                <a:spcPts val="300"/>
              </a:spcAft>
            </a:pPr>
            <a:r>
              <a:rPr lang="en-US" sz="1500" b="1" dirty="0"/>
              <a:t>Agreement with conventional tests </a:t>
            </a:r>
            <a:r>
              <a:rPr lang="en-US" sz="1500" dirty="0"/>
              <a:t>(n=171)</a:t>
            </a:r>
            <a:r>
              <a:rPr lang="en-US" sz="1500" dirty="0">
                <a:solidFill>
                  <a:srgbClr val="0000FF"/>
                </a:solidFill>
              </a:rPr>
              <a:t> </a:t>
            </a:r>
            <a:r>
              <a:rPr lang="en-US" sz="1500" dirty="0"/>
              <a:t>(</a:t>
            </a:r>
            <a:r>
              <a:rPr lang="en-US" sz="1500" b="1" i="1" dirty="0"/>
              <a:t>Greco et al 2013</a:t>
            </a:r>
            <a:r>
              <a:rPr lang="en-US" sz="1500" dirty="0"/>
              <a:t>)</a:t>
            </a:r>
            <a:endParaRPr lang="en-US" sz="1500" dirty="0">
              <a:solidFill>
                <a:srgbClr val="0000FF"/>
              </a:solidFill>
            </a:endParaRPr>
          </a:p>
          <a:p>
            <a:pPr>
              <a:spcAft>
                <a:spcPts val="300"/>
              </a:spcAft>
            </a:pPr>
            <a:r>
              <a:rPr lang="en-US" sz="1500" dirty="0">
                <a:solidFill>
                  <a:srgbClr val="0000FF"/>
                </a:solidFill>
              </a:rPr>
              <a:t>      </a:t>
            </a:r>
            <a:r>
              <a:rPr lang="en-US" sz="1500" dirty="0">
                <a:solidFill>
                  <a:srgbClr val="000000"/>
                </a:solidFill>
              </a:rPr>
              <a:t>Latent primary (n=24): </a:t>
            </a:r>
            <a:r>
              <a:rPr lang="en-US" sz="1500" b="1" dirty="0">
                <a:solidFill>
                  <a:srgbClr val="FF0000"/>
                </a:solidFill>
              </a:rPr>
              <a:t>75%</a:t>
            </a:r>
            <a:r>
              <a:rPr lang="en-US" sz="1500" b="1" dirty="0"/>
              <a:t> </a:t>
            </a:r>
          </a:p>
          <a:p>
            <a:pPr>
              <a:spcAft>
                <a:spcPts val="300"/>
              </a:spcAft>
            </a:pPr>
            <a:r>
              <a:rPr lang="en-US" sz="1500" dirty="0">
                <a:solidFill>
                  <a:srgbClr val="000000"/>
                </a:solidFill>
              </a:rPr>
              <a:t>      With single origin IHC (n=52): </a:t>
            </a:r>
            <a:r>
              <a:rPr lang="en-US" sz="1500" b="1" dirty="0">
                <a:solidFill>
                  <a:srgbClr val="FF0000"/>
                </a:solidFill>
              </a:rPr>
              <a:t>77%</a:t>
            </a:r>
            <a:r>
              <a:rPr lang="en-US" sz="1500" b="1" dirty="0"/>
              <a:t> </a:t>
            </a:r>
          </a:p>
          <a:p>
            <a:pPr>
              <a:spcAft>
                <a:spcPts val="300"/>
              </a:spcAft>
            </a:pPr>
            <a:r>
              <a:rPr lang="en-US" sz="1500" dirty="0">
                <a:solidFill>
                  <a:srgbClr val="000000"/>
                </a:solidFill>
              </a:rPr>
              <a:t>      Agreement with GEP led IHC (n=35): </a:t>
            </a:r>
            <a:r>
              <a:rPr lang="en-US" sz="1500" b="1" dirty="0">
                <a:solidFill>
                  <a:srgbClr val="FF0000"/>
                </a:solidFill>
              </a:rPr>
              <a:t>74% </a:t>
            </a:r>
          </a:p>
          <a:p>
            <a:pPr>
              <a:spcAft>
                <a:spcPts val="300"/>
              </a:spcAft>
            </a:pPr>
            <a:r>
              <a:rPr lang="en-US" sz="1500" dirty="0"/>
              <a:t>      Clinical picture: </a:t>
            </a:r>
            <a:r>
              <a:rPr lang="en-US" sz="1500" b="1" dirty="0">
                <a:solidFill>
                  <a:srgbClr val="FF0000"/>
                </a:solidFill>
              </a:rPr>
              <a:t>70%</a:t>
            </a:r>
            <a:endParaRPr lang="en-US" sz="1500" b="1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B25D66-9AF6-604D-A449-0E14DA1ED506}"/>
              </a:ext>
            </a:extLst>
          </p:cNvPr>
          <p:cNvSpPr/>
          <p:nvPr/>
        </p:nvSpPr>
        <p:spPr>
          <a:xfrm>
            <a:off x="0" y="847"/>
            <a:ext cx="9144000" cy="6101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3200" b="1" dirty="0"/>
              <a:t>Testing on CUP – latent primary, IHC and other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146" y="2661451"/>
            <a:ext cx="9478207" cy="225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>
                <a:solidFill>
                  <a:srgbClr val="0000FF"/>
                </a:solidFill>
              </a:rPr>
              <a:t>Cancer Type (formerly </a:t>
            </a:r>
            <a:r>
              <a:rPr lang="en-US" b="1" dirty="0" err="1">
                <a:solidFill>
                  <a:srgbClr val="0000FF"/>
                </a:solidFill>
              </a:rPr>
              <a:t>Pathworks</a:t>
            </a:r>
            <a:r>
              <a:rPr lang="en-US" b="1" dirty="0">
                <a:solidFill>
                  <a:srgbClr val="0000FF"/>
                </a:solidFill>
              </a:rPr>
              <a:t>)</a:t>
            </a:r>
          </a:p>
          <a:p>
            <a:pPr>
              <a:spcAft>
                <a:spcPts val="300"/>
              </a:spcAft>
            </a:pPr>
            <a:r>
              <a:rPr lang="en-US" sz="1500" b="1" dirty="0"/>
              <a:t>Accuracy for CUP </a:t>
            </a:r>
            <a:r>
              <a:rPr lang="en-US" sz="1500" dirty="0"/>
              <a:t>(n=21) </a:t>
            </a:r>
            <a:r>
              <a:rPr lang="en-US" sz="1500" b="1" dirty="0">
                <a:solidFill>
                  <a:srgbClr val="FF0000"/>
                </a:solidFill>
              </a:rPr>
              <a:t>72% </a:t>
            </a:r>
            <a:r>
              <a:rPr lang="en-US" sz="1500" dirty="0"/>
              <a:t>clear prediction </a:t>
            </a:r>
          </a:p>
          <a:p>
            <a:pPr>
              <a:spcAft>
                <a:spcPts val="300"/>
              </a:spcAft>
            </a:pPr>
            <a:r>
              <a:rPr lang="en-US" sz="1500" dirty="0"/>
              <a:t>Supported by </a:t>
            </a:r>
            <a:r>
              <a:rPr lang="en-US" sz="1500" dirty="0" err="1"/>
              <a:t>clinicopath</a:t>
            </a:r>
            <a:r>
              <a:rPr lang="en-US" sz="1500" dirty="0"/>
              <a:t>. data: </a:t>
            </a:r>
            <a:r>
              <a:rPr lang="en-US" sz="1500" b="1" dirty="0">
                <a:solidFill>
                  <a:srgbClr val="FF0000"/>
                </a:solidFill>
              </a:rPr>
              <a:t>62% </a:t>
            </a:r>
            <a:r>
              <a:rPr lang="en-US" sz="1500" dirty="0"/>
              <a:t>(</a:t>
            </a:r>
            <a:r>
              <a:rPr lang="en-US" sz="1500" b="1" i="1" dirty="0" err="1"/>
              <a:t>Monzon</a:t>
            </a:r>
            <a:r>
              <a:rPr lang="en-US" sz="1500" b="1" i="1" dirty="0"/>
              <a:t> et al 2010</a:t>
            </a:r>
            <a:r>
              <a:rPr lang="en-US" sz="1500" dirty="0"/>
              <a:t>)</a:t>
            </a:r>
          </a:p>
          <a:p>
            <a:pPr>
              <a:spcAft>
                <a:spcPts val="300"/>
              </a:spcAft>
            </a:pPr>
            <a:endParaRPr lang="en-US" sz="1500" dirty="0"/>
          </a:p>
          <a:p>
            <a:pPr>
              <a:spcAft>
                <a:spcPts val="300"/>
              </a:spcAft>
            </a:pPr>
            <a:r>
              <a:rPr lang="en-US" sz="1500" b="1" dirty="0"/>
              <a:t>“</a:t>
            </a:r>
            <a:r>
              <a:rPr lang="en-US" sz="1500" b="1" dirty="0" err="1"/>
              <a:t>Tumours</a:t>
            </a:r>
            <a:r>
              <a:rPr lang="en-US" sz="1500" b="1" dirty="0"/>
              <a:t> of uncertain origin”</a:t>
            </a:r>
            <a:r>
              <a:rPr lang="en-US" sz="1500" dirty="0"/>
              <a:t>: (n=284). (</a:t>
            </a:r>
            <a:r>
              <a:rPr lang="en-US" sz="1500" b="1" i="1" dirty="0" err="1"/>
              <a:t>Laouri</a:t>
            </a:r>
            <a:r>
              <a:rPr lang="en-US" sz="1500" b="1" i="1" dirty="0"/>
              <a:t> et al 2011</a:t>
            </a:r>
            <a:r>
              <a:rPr lang="en-US" sz="1500" dirty="0"/>
              <a:t>)</a:t>
            </a:r>
          </a:p>
          <a:p>
            <a:pPr>
              <a:spcAft>
                <a:spcPts val="300"/>
              </a:spcAft>
            </a:pPr>
            <a:r>
              <a:rPr lang="en-US" sz="1500" dirty="0"/>
              <a:t>       - Changed non-specific to specific/changed leading diagnosis </a:t>
            </a:r>
            <a:r>
              <a:rPr lang="en-US" sz="1500" b="1" dirty="0">
                <a:solidFill>
                  <a:srgbClr val="FF0000"/>
                </a:solidFill>
              </a:rPr>
              <a:t>81% </a:t>
            </a:r>
            <a:r>
              <a:rPr lang="en-US" sz="1500" dirty="0"/>
              <a:t>cases</a:t>
            </a:r>
          </a:p>
          <a:p>
            <a:pPr>
              <a:spcAft>
                <a:spcPts val="300"/>
              </a:spcAft>
            </a:pPr>
            <a:r>
              <a:rPr lang="en-US" sz="1500" dirty="0"/>
              <a:t>       - Confirmed diagnosis in </a:t>
            </a:r>
            <a:r>
              <a:rPr lang="en-US" sz="1500" b="1" dirty="0">
                <a:solidFill>
                  <a:srgbClr val="FF0000"/>
                </a:solidFill>
              </a:rPr>
              <a:t>15</a:t>
            </a:r>
            <a:r>
              <a:rPr lang="en-US" sz="1500" dirty="0"/>
              <a:t> cases  </a:t>
            </a:r>
          </a:p>
          <a:p>
            <a:pPr>
              <a:spcAft>
                <a:spcPts val="300"/>
              </a:spcAft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4369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1B25D66-9AF6-604D-A449-0E14DA1ED506}"/>
              </a:ext>
            </a:extLst>
          </p:cNvPr>
          <p:cNvSpPr/>
          <p:nvPr/>
        </p:nvSpPr>
        <p:spPr>
          <a:xfrm>
            <a:off x="0" y="847"/>
            <a:ext cx="9144000" cy="6101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3200" b="1" dirty="0"/>
              <a:t>Is there any survival benefit?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9146" y="2718099"/>
            <a:ext cx="8606399" cy="2008252"/>
            <a:chOff x="149146" y="2718099"/>
            <a:chExt cx="8606399" cy="2008252"/>
          </a:xfrm>
        </p:grpSpPr>
        <p:sp>
          <p:nvSpPr>
            <p:cNvPr id="2" name="Rectangle 1"/>
            <p:cNvSpPr/>
            <p:nvPr/>
          </p:nvSpPr>
          <p:spPr>
            <a:xfrm>
              <a:off x="149146" y="2718099"/>
              <a:ext cx="8409506" cy="1146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600" b="1" dirty="0" err="1">
                  <a:solidFill>
                    <a:srgbClr val="0000FF"/>
                  </a:solidFill>
                </a:rPr>
                <a:t>CancerType</a:t>
              </a:r>
              <a:r>
                <a:rPr lang="en-US" sz="1600" b="1" dirty="0">
                  <a:solidFill>
                    <a:srgbClr val="0000FF"/>
                  </a:solidFill>
                </a:rPr>
                <a:t> (formerly </a:t>
              </a:r>
              <a:r>
                <a:rPr lang="en-US" sz="1600" b="1" dirty="0" err="1">
                  <a:solidFill>
                    <a:srgbClr val="0000FF"/>
                  </a:solidFill>
                </a:rPr>
                <a:t>Pathworks</a:t>
              </a:r>
              <a:r>
                <a:rPr lang="en-US" sz="1600" b="1" dirty="0">
                  <a:solidFill>
                    <a:srgbClr val="0000FF"/>
                  </a:solidFill>
                </a:rPr>
                <a:t>)</a:t>
              </a:r>
              <a:endParaRPr lang="en-US" sz="1600" b="1" dirty="0"/>
            </a:p>
            <a:p>
              <a:pPr>
                <a:spcAft>
                  <a:spcPts val="300"/>
                </a:spcAft>
              </a:pPr>
              <a:r>
                <a:rPr lang="en-US" sz="1500" b="1" dirty="0"/>
                <a:t>Multi-</a:t>
              </a:r>
              <a:r>
                <a:rPr lang="en-US" sz="1500" b="1" dirty="0" err="1"/>
                <a:t>centre</a:t>
              </a:r>
              <a:r>
                <a:rPr lang="en-US" sz="1500" b="1" dirty="0"/>
                <a:t> study </a:t>
              </a:r>
              <a:r>
                <a:rPr lang="en-US" sz="1500" dirty="0"/>
                <a:t>(n=107) (</a:t>
              </a:r>
              <a:r>
                <a:rPr lang="en-US" sz="1500" b="1" i="1" dirty="0"/>
                <a:t>Nystrom et al 2012</a:t>
              </a:r>
              <a:r>
                <a:rPr lang="en-US" sz="1500" dirty="0"/>
                <a:t>).</a:t>
              </a:r>
            </a:p>
            <a:p>
              <a:pPr>
                <a:spcAft>
                  <a:spcPts val="300"/>
                </a:spcAft>
              </a:pPr>
              <a:r>
                <a:rPr lang="en-US" sz="1500" dirty="0"/>
                <a:t>      - Changed working diagnosis in </a:t>
              </a:r>
              <a:r>
                <a:rPr lang="en-US" sz="1500" b="1" dirty="0">
                  <a:solidFill>
                    <a:srgbClr val="FF0000"/>
                  </a:solidFill>
                </a:rPr>
                <a:t>50% and </a:t>
              </a:r>
              <a:r>
                <a:rPr lang="en-US" sz="1500" dirty="0"/>
                <a:t>patient management in </a:t>
              </a:r>
              <a:r>
                <a:rPr lang="en-US" sz="1500" dirty="0">
                  <a:solidFill>
                    <a:srgbClr val="FF0000"/>
                  </a:solidFill>
                </a:rPr>
                <a:t>65% </a:t>
              </a:r>
            </a:p>
            <a:p>
              <a:pPr>
                <a:spcAft>
                  <a:spcPts val="300"/>
                </a:spcAft>
              </a:pPr>
              <a:r>
                <a:rPr lang="en-US" sz="1500" dirty="0"/>
                <a:t>      - Guideline directed therapy:  Median survival </a:t>
              </a:r>
              <a:r>
                <a:rPr lang="en-US" sz="1500" b="1" dirty="0">
                  <a:solidFill>
                    <a:srgbClr val="FF0000"/>
                  </a:solidFill>
                </a:rPr>
                <a:t>14</a:t>
              </a:r>
              <a:r>
                <a:rPr lang="en-US" sz="1500" dirty="0"/>
                <a:t> months.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9862" y="3864577"/>
              <a:ext cx="8515683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500" b="1" dirty="0"/>
                <a:t>Improved outcome in platinum responsive </a:t>
              </a:r>
              <a:r>
                <a:rPr lang="en-US" sz="1500" b="1" dirty="0" err="1"/>
                <a:t>tumour</a:t>
              </a:r>
              <a:r>
                <a:rPr lang="en-US" sz="1500" b="1" dirty="0"/>
                <a:t> types</a:t>
              </a:r>
              <a:r>
                <a:rPr lang="en-US" sz="1500" dirty="0"/>
                <a:t> (n=38)  (</a:t>
              </a:r>
              <a:r>
                <a:rPr lang="en-US" sz="1500" b="1" i="1" dirty="0"/>
                <a:t>Yoon et al 2016</a:t>
              </a:r>
              <a:r>
                <a:rPr lang="en-US" sz="1500" dirty="0"/>
                <a:t>) </a:t>
              </a:r>
            </a:p>
            <a:p>
              <a:pPr>
                <a:spcAft>
                  <a:spcPts val="300"/>
                </a:spcAft>
              </a:pPr>
              <a:r>
                <a:rPr lang="de-DE" sz="1500" dirty="0"/>
                <a:t>Platinum sensitive </a:t>
              </a:r>
              <a:r>
                <a:rPr lang="de-DE" sz="1500" dirty="0" err="1"/>
                <a:t>types</a:t>
              </a:r>
              <a:r>
                <a:rPr lang="de-DE" sz="1500" dirty="0"/>
                <a:t> (LU, OV, BL, BR) (</a:t>
              </a:r>
              <a:r>
                <a:rPr lang="de-DE" sz="1500" dirty="0" err="1"/>
                <a:t>n</a:t>
              </a:r>
              <a:r>
                <a:rPr lang="de-DE" sz="1500" dirty="0"/>
                <a:t>=19) versus </a:t>
              </a:r>
              <a:r>
                <a:rPr lang="de-DE" sz="1500" dirty="0" err="1"/>
                <a:t>platinum</a:t>
              </a:r>
              <a:r>
                <a:rPr lang="de-DE" sz="1500" dirty="0"/>
                <a:t> </a:t>
              </a:r>
              <a:r>
                <a:rPr lang="de-DE" sz="1500" dirty="0" err="1"/>
                <a:t>resistant</a:t>
              </a:r>
              <a:r>
                <a:rPr lang="de-DE" sz="1500" dirty="0"/>
                <a:t> </a:t>
              </a:r>
              <a:r>
                <a:rPr lang="de-DE" sz="1500" dirty="0" err="1"/>
                <a:t>types</a:t>
              </a:r>
              <a:r>
                <a:rPr lang="de-DE" sz="1500" dirty="0"/>
                <a:t> (</a:t>
              </a:r>
              <a:r>
                <a:rPr lang="de-DE" sz="1500" dirty="0" err="1"/>
                <a:t>n</a:t>
              </a:r>
              <a:r>
                <a:rPr lang="de-DE" sz="1500" dirty="0"/>
                <a:t>=19)</a:t>
              </a:r>
            </a:p>
            <a:p>
              <a:pPr>
                <a:spcAft>
                  <a:spcPts val="300"/>
                </a:spcAft>
              </a:pPr>
              <a:r>
                <a:rPr lang="de-DE" sz="1500" b="1" dirty="0"/>
                <a:t>ORR</a:t>
              </a:r>
              <a:r>
                <a:rPr lang="de-DE" sz="1500" dirty="0"/>
                <a:t> (</a:t>
              </a:r>
              <a:r>
                <a:rPr lang="de-DE" sz="1500" b="1" dirty="0">
                  <a:solidFill>
                    <a:srgbClr val="FF0000"/>
                  </a:solidFill>
                </a:rPr>
                <a:t>53% </a:t>
              </a:r>
              <a:r>
                <a:rPr lang="de-DE" sz="1500" dirty="0" err="1"/>
                <a:t>vs</a:t>
              </a:r>
              <a:r>
                <a:rPr lang="de-DE" sz="1500" dirty="0"/>
                <a:t> </a:t>
              </a:r>
              <a:r>
                <a:rPr lang="de-DE" sz="1500" b="1" dirty="0">
                  <a:solidFill>
                    <a:srgbClr val="FF0000"/>
                  </a:solidFill>
                </a:rPr>
                <a:t>26%</a:t>
              </a:r>
              <a:r>
                <a:rPr lang="de-DE" sz="1500" dirty="0"/>
                <a:t>)  </a:t>
              </a:r>
              <a:r>
                <a:rPr lang="de-DE" sz="1500" b="1" dirty="0"/>
                <a:t> PFS </a:t>
              </a:r>
              <a:r>
                <a:rPr lang="en-US" sz="1500" dirty="0"/>
                <a:t>(</a:t>
              </a:r>
              <a:r>
                <a:rPr lang="en-US" sz="1500" b="1" dirty="0">
                  <a:solidFill>
                    <a:srgbClr val="FF0000"/>
                  </a:solidFill>
                </a:rPr>
                <a:t>6.4</a:t>
              </a:r>
              <a:r>
                <a:rPr lang="en-US" sz="1500" dirty="0"/>
                <a:t> versus </a:t>
              </a:r>
              <a:r>
                <a:rPr lang="en-US" sz="1500" b="1" dirty="0">
                  <a:solidFill>
                    <a:srgbClr val="FF0000"/>
                  </a:solidFill>
                </a:rPr>
                <a:t>3.5</a:t>
              </a:r>
              <a:r>
                <a:rPr lang="en-US" sz="1500" dirty="0"/>
                <a:t> months) and </a:t>
              </a:r>
              <a:r>
                <a:rPr lang="en-US" sz="1500" b="1" dirty="0"/>
                <a:t>OS</a:t>
              </a:r>
              <a:r>
                <a:rPr lang="en-US" sz="1500" dirty="0"/>
                <a:t> (</a:t>
              </a:r>
              <a:r>
                <a:rPr lang="en-US" sz="1500" b="1" dirty="0">
                  <a:solidFill>
                    <a:srgbClr val="FF0000"/>
                  </a:solidFill>
                </a:rPr>
                <a:t>17.8</a:t>
              </a:r>
              <a:r>
                <a:rPr lang="en-US" sz="1500" dirty="0"/>
                <a:t> versus </a:t>
              </a:r>
              <a:r>
                <a:rPr lang="en-US" sz="1500" b="1" dirty="0">
                  <a:solidFill>
                    <a:srgbClr val="FF0000"/>
                  </a:solidFill>
                </a:rPr>
                <a:t>8.3</a:t>
              </a:r>
              <a:r>
                <a:rPr lang="en-US" sz="1500" dirty="0"/>
                <a:t> months, P = 0.005)</a:t>
              </a:r>
              <a:endParaRPr lang="de-DE" sz="15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149146" y="727793"/>
            <a:ext cx="872748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" dirty="0"/>
          </a:p>
          <a:p>
            <a:r>
              <a:rPr lang="en-US" sz="1600" b="1" dirty="0" err="1">
                <a:solidFill>
                  <a:srgbClr val="0000FF"/>
                </a:solidFill>
              </a:rPr>
              <a:t>BioTheranostics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r>
              <a:rPr lang="en-US" sz="1600" b="1" dirty="0" err="1">
                <a:solidFill>
                  <a:srgbClr val="0000FF"/>
                </a:solidFill>
              </a:rPr>
              <a:t>CancerTypeID</a:t>
            </a:r>
            <a:r>
              <a:rPr lang="en-US" sz="1600" b="1" dirty="0">
                <a:solidFill>
                  <a:srgbClr val="0000FF"/>
                </a:solidFill>
              </a:rPr>
              <a:t> </a:t>
            </a:r>
            <a:endParaRPr lang="en-US" sz="1500" b="1" dirty="0">
              <a:solidFill>
                <a:srgbClr val="0000FF"/>
              </a:solidFill>
            </a:endParaRPr>
          </a:p>
          <a:p>
            <a:r>
              <a:rPr lang="en-US" sz="1500" b="1" dirty="0"/>
              <a:t>Improved survival with </a:t>
            </a:r>
            <a:r>
              <a:rPr lang="en-US" sz="1500" b="1" dirty="0" err="1"/>
              <a:t>ToO</a:t>
            </a:r>
            <a:r>
              <a:rPr lang="en-US" sz="1500" b="1" dirty="0"/>
              <a:t> directed therapy</a:t>
            </a:r>
            <a:r>
              <a:rPr lang="en-US" sz="1500" dirty="0"/>
              <a:t> (n=289) Sarah Cannon Cancer Centre (</a:t>
            </a:r>
            <a:r>
              <a:rPr lang="en-US" sz="1500" b="1" i="1" dirty="0" err="1"/>
              <a:t>Hainsworth</a:t>
            </a:r>
            <a:r>
              <a:rPr lang="en-US" sz="1500" b="1" i="1" dirty="0"/>
              <a:t> et al 2013</a:t>
            </a:r>
            <a:r>
              <a:rPr lang="en-US" sz="1500" dirty="0"/>
              <a:t>)</a:t>
            </a:r>
          </a:p>
          <a:p>
            <a:r>
              <a:rPr lang="en-US" sz="1500" dirty="0"/>
              <a:t>       - 252/289 patients tested and  249 </a:t>
            </a:r>
            <a:r>
              <a:rPr lang="en-US" sz="1500" dirty="0" err="1"/>
              <a:t>ToO</a:t>
            </a:r>
            <a:r>
              <a:rPr lang="en-US" sz="1500" dirty="0"/>
              <a:t> prediction made</a:t>
            </a:r>
          </a:p>
          <a:p>
            <a:r>
              <a:rPr lang="en-US" sz="1500" dirty="0"/>
              <a:t>      -  223 patients therapy candidate, 194 received for site specific therapy</a:t>
            </a:r>
          </a:p>
          <a:p>
            <a:r>
              <a:rPr lang="en-US" sz="1500" dirty="0"/>
              <a:t>      -  Improved survival over historical data </a:t>
            </a:r>
            <a:r>
              <a:rPr lang="en-US" sz="1500" b="1" dirty="0">
                <a:solidFill>
                  <a:srgbClr val="FF0000"/>
                </a:solidFill>
              </a:rPr>
              <a:t>12.5 months </a:t>
            </a:r>
            <a:r>
              <a:rPr lang="en-US" sz="1500" dirty="0"/>
              <a:t>(95% CI, 9.1 to 15.4 months) </a:t>
            </a:r>
            <a:r>
              <a:rPr lang="en-US" sz="1500" dirty="0" err="1"/>
              <a:t>vs</a:t>
            </a:r>
            <a:r>
              <a:rPr lang="en-US" sz="1500" dirty="0"/>
              <a:t> </a:t>
            </a:r>
            <a:r>
              <a:rPr lang="en-US" sz="1500" b="1" dirty="0">
                <a:solidFill>
                  <a:srgbClr val="FF0000"/>
                </a:solidFill>
              </a:rPr>
              <a:t>8-11 months </a:t>
            </a:r>
            <a:r>
              <a:rPr lang="en-US" sz="1500" dirty="0"/>
              <a:t>(</a:t>
            </a:r>
            <a:r>
              <a:rPr lang="en-US" sz="1500" dirty="0" err="1"/>
              <a:t>Hx</a:t>
            </a:r>
            <a:r>
              <a:rPr lang="en-US" sz="1500" dirty="0"/>
              <a:t>.)</a:t>
            </a:r>
          </a:p>
          <a:p>
            <a:r>
              <a:rPr lang="en-US" sz="1500" dirty="0"/>
              <a:t>      -  Better survival in more responsive cancer types </a:t>
            </a:r>
            <a:r>
              <a:rPr lang="en-US" sz="1500" b="1" dirty="0">
                <a:solidFill>
                  <a:srgbClr val="FF0000"/>
                </a:solidFill>
              </a:rPr>
              <a:t>13.4</a:t>
            </a:r>
            <a:r>
              <a:rPr lang="en-US" sz="1500" dirty="0"/>
              <a:t> v </a:t>
            </a:r>
            <a:r>
              <a:rPr lang="en-US" sz="1500" b="1" dirty="0">
                <a:solidFill>
                  <a:srgbClr val="FF0000"/>
                </a:solidFill>
              </a:rPr>
              <a:t>7.6</a:t>
            </a:r>
            <a:r>
              <a:rPr lang="en-US" sz="1500" dirty="0"/>
              <a:t> months</a:t>
            </a:r>
          </a:p>
          <a:p>
            <a:r>
              <a:rPr lang="en-US" sz="1500" dirty="0"/>
              <a:t>      -  Better survival in high probability predictions (n=95) </a:t>
            </a:r>
            <a:r>
              <a:rPr lang="en-US" sz="1500" b="1" dirty="0">
                <a:solidFill>
                  <a:srgbClr val="FF0000"/>
                </a:solidFill>
              </a:rPr>
              <a:t>12.5</a:t>
            </a:r>
            <a:r>
              <a:rPr lang="en-US" sz="1500" dirty="0"/>
              <a:t> </a:t>
            </a:r>
            <a:r>
              <a:rPr lang="en-US" sz="1500" dirty="0" err="1"/>
              <a:t>vs</a:t>
            </a:r>
            <a:r>
              <a:rPr lang="en-US" sz="1500" dirty="0"/>
              <a:t> </a:t>
            </a:r>
            <a:r>
              <a:rPr lang="en-US" sz="1500" dirty="0">
                <a:solidFill>
                  <a:srgbClr val="FF0000"/>
                </a:solidFill>
              </a:rPr>
              <a:t>1</a:t>
            </a:r>
            <a:r>
              <a:rPr lang="en-US" sz="1500" b="1" dirty="0">
                <a:solidFill>
                  <a:srgbClr val="FF0000"/>
                </a:solidFill>
              </a:rPr>
              <a:t>0.8</a:t>
            </a:r>
            <a:r>
              <a:rPr lang="en-US" sz="1500" dirty="0"/>
              <a:t> months (n=99)</a:t>
            </a:r>
          </a:p>
        </p:txBody>
      </p:sp>
    </p:spTree>
    <p:extLst>
      <p:ext uri="{BB962C8B-B14F-4D97-AF65-F5344CB8AC3E}">
        <p14:creationId xmlns:p14="http://schemas.microsoft.com/office/powerpoint/2010/main" val="276191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B25D66-9AF6-604D-A449-0E14DA1ED506}"/>
              </a:ext>
            </a:extLst>
          </p:cNvPr>
          <p:cNvSpPr/>
          <p:nvPr/>
        </p:nvSpPr>
        <p:spPr>
          <a:xfrm>
            <a:off x="0" y="-62693"/>
            <a:ext cx="9144000" cy="6101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sz="2400" b="1" dirty="0"/>
              <a:t>Talk 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7983" y="1216429"/>
            <a:ext cx="756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Brief history of gene-expression profiling for cancer type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983" y="1818736"/>
            <a:ext cx="74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Current commercially available tests -  development and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7983" y="2421043"/>
            <a:ext cx="74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Clinical application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983" y="3023349"/>
            <a:ext cx="74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Problems and limitations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7983" y="3625655"/>
            <a:ext cx="74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How DNA sequencing and mutation profiling can potentially help </a:t>
            </a:r>
          </a:p>
        </p:txBody>
      </p:sp>
    </p:spTree>
    <p:extLst>
      <p:ext uri="{BB962C8B-B14F-4D97-AF65-F5344CB8AC3E}">
        <p14:creationId xmlns:p14="http://schemas.microsoft.com/office/powerpoint/2010/main" val="632076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50825" y="1796575"/>
            <a:ext cx="82296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tIns="45719" rIns="91438" bIns="45719"/>
          <a:lstStyle/>
          <a:p>
            <a:pPr marL="342892" indent="-342892">
              <a:lnSpc>
                <a:spcPct val="90000"/>
              </a:lnSpc>
              <a:spcBef>
                <a:spcPct val="20000"/>
              </a:spcBef>
              <a:defRPr/>
            </a:pPr>
            <a:r>
              <a:rPr lang="en-AU" sz="1400" dirty="0"/>
              <a:t>Ross </a:t>
            </a:r>
            <a:r>
              <a:rPr lang="en-AU" sz="1400" i="1" dirty="0"/>
              <a:t>et al</a:t>
            </a:r>
            <a:r>
              <a:rPr lang="en-AU" sz="1400" dirty="0"/>
              <a:t> 2000 Nat. Genet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9" b="60124"/>
          <a:stretch>
            <a:fillRect/>
          </a:stretch>
        </p:blipFill>
        <p:spPr bwMode="auto">
          <a:xfrm>
            <a:off x="3835795" y="647704"/>
            <a:ext cx="4644630" cy="215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18677"/>
            <a:ext cx="3240088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1B25D66-9AF6-604D-A449-0E14DA1ED506}"/>
              </a:ext>
            </a:extLst>
          </p:cNvPr>
          <p:cNvSpPr/>
          <p:nvPr/>
        </p:nvSpPr>
        <p:spPr>
          <a:xfrm>
            <a:off x="0" y="-62693"/>
            <a:ext cx="9144000" cy="6101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sz="2400" b="1" dirty="0"/>
              <a:t>History of tissue of origin gene-expression classification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9970" y="2258543"/>
            <a:ext cx="8660184" cy="2777800"/>
            <a:chOff x="159970" y="2258543"/>
            <a:chExt cx="8660184" cy="2777800"/>
          </a:xfrm>
        </p:grpSpPr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801" y="3104669"/>
              <a:ext cx="2513012" cy="1456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4198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7" y="2258543"/>
              <a:ext cx="3457575" cy="87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4199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3702806"/>
              <a:ext cx="3817938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1991" name="Text Box 7"/>
            <p:cNvSpPr txBox="1">
              <a:spLocks noChangeArrowheads="1"/>
            </p:cNvSpPr>
            <p:nvPr/>
          </p:nvSpPr>
          <p:spPr bwMode="auto">
            <a:xfrm>
              <a:off x="159970" y="4455280"/>
              <a:ext cx="2307539" cy="30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8" tIns="45719" rIns="91438" bIns="45719">
              <a:spAutoFit/>
            </a:bodyPr>
            <a:lstStyle/>
            <a:p>
              <a:pPr>
                <a:defRPr/>
              </a:pPr>
              <a:r>
                <a:rPr lang="en-AU" sz="1400" dirty="0" err="1"/>
                <a:t>Ramaswamy</a:t>
              </a:r>
              <a:r>
                <a:rPr lang="en-AU" sz="1400" dirty="0"/>
                <a:t> </a:t>
              </a:r>
              <a:r>
                <a:rPr lang="en-AU" sz="1400" i="1" dirty="0"/>
                <a:t>et al</a:t>
              </a:r>
              <a:r>
                <a:rPr lang="en-AU" sz="1400" dirty="0"/>
                <a:t> 2001 PNAS</a:t>
              </a:r>
            </a:p>
          </p:txBody>
        </p:sp>
        <p:sp>
          <p:nvSpPr>
            <p:cNvPr id="41992" name="Text Box 8"/>
            <p:cNvSpPr txBox="1">
              <a:spLocks noChangeArrowheads="1"/>
            </p:cNvSpPr>
            <p:nvPr/>
          </p:nvSpPr>
          <p:spPr bwMode="auto">
            <a:xfrm>
              <a:off x="233587" y="3136430"/>
              <a:ext cx="2376881" cy="307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8" tIns="45719" rIns="91438" bIns="45719">
              <a:spAutoFit/>
            </a:bodyPr>
            <a:lstStyle/>
            <a:p>
              <a:pPr>
                <a:defRPr/>
              </a:pPr>
              <a:r>
                <a:rPr lang="en-AU" sz="1400" dirty="0"/>
                <a:t>Su </a:t>
              </a:r>
              <a:r>
                <a:rPr lang="en-AU" sz="1400" i="1" dirty="0"/>
                <a:t>et al</a:t>
              </a:r>
              <a:r>
                <a:rPr lang="en-AU" sz="1400" dirty="0"/>
                <a:t> 2001 Cancer Research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79423" y="2972155"/>
              <a:ext cx="2040731" cy="206418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578322" y="18141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994444" y="2120330"/>
            <a:ext cx="374208" cy="23811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33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3"/>
          <p:cNvSpPr txBox="1">
            <a:spLocks noChangeArrowheads="1"/>
          </p:cNvSpPr>
          <p:nvPr/>
        </p:nvSpPr>
        <p:spPr bwMode="auto">
          <a:xfrm>
            <a:off x="208725" y="1903650"/>
            <a:ext cx="3118820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AU" altLang="en-US" sz="1400" b="1" dirty="0">
                <a:solidFill>
                  <a:srgbClr val="000000"/>
                </a:solidFill>
              </a:rPr>
              <a:t>Tothill et al Cancer Res. 2005 65:10</a:t>
            </a:r>
          </a:p>
        </p:txBody>
      </p:sp>
      <p:sp>
        <p:nvSpPr>
          <p:cNvPr id="66562" name="Rectangle 4"/>
          <p:cNvSpPr>
            <a:spLocks noChangeArrowheads="1"/>
          </p:cNvSpPr>
          <p:nvPr/>
        </p:nvSpPr>
        <p:spPr bwMode="auto">
          <a:xfrm>
            <a:off x="208723" y="2305873"/>
            <a:ext cx="3960812" cy="222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AU" altLang="en-US" sz="1400" b="1" dirty="0">
                <a:solidFill>
                  <a:srgbClr val="000000"/>
                </a:solidFill>
              </a:rPr>
              <a:t>229</a:t>
            </a:r>
            <a:r>
              <a:rPr lang="en-AU" altLang="en-US" sz="1400" dirty="0">
                <a:solidFill>
                  <a:srgbClr val="000000"/>
                </a:solidFill>
              </a:rPr>
              <a:t> specimens</a:t>
            </a:r>
          </a:p>
          <a:p>
            <a:r>
              <a:rPr lang="en-AU" altLang="en-US" sz="1400" b="1" dirty="0">
                <a:solidFill>
                  <a:srgbClr val="000000"/>
                </a:solidFill>
              </a:rPr>
              <a:t>14</a:t>
            </a:r>
            <a:r>
              <a:rPr lang="en-AU" altLang="en-US" sz="1400" dirty="0">
                <a:solidFill>
                  <a:srgbClr val="000000"/>
                </a:solidFill>
              </a:rPr>
              <a:t> tumour sites</a:t>
            </a:r>
            <a:br>
              <a:rPr lang="en-AU" altLang="en-US" sz="1400" dirty="0">
                <a:solidFill>
                  <a:srgbClr val="000000"/>
                </a:solidFill>
              </a:rPr>
            </a:br>
            <a:r>
              <a:rPr lang="en-AU" altLang="en-US" sz="1400" b="1" dirty="0">
                <a:solidFill>
                  <a:srgbClr val="000000"/>
                </a:solidFill>
              </a:rPr>
              <a:t>25</a:t>
            </a:r>
            <a:r>
              <a:rPr lang="en-AU" altLang="en-US" sz="1400" dirty="0">
                <a:solidFill>
                  <a:srgbClr val="000000"/>
                </a:solidFill>
              </a:rPr>
              <a:t> histological and molecular subtypes</a:t>
            </a:r>
          </a:p>
          <a:p>
            <a:endParaRPr lang="en-AU" altLang="en-US" sz="1400" dirty="0">
              <a:solidFill>
                <a:srgbClr val="000000"/>
              </a:solidFill>
            </a:endParaRPr>
          </a:p>
          <a:p>
            <a:r>
              <a:rPr lang="en-AU" altLang="en-US" sz="1400" dirty="0">
                <a:solidFill>
                  <a:srgbClr val="000000"/>
                </a:solidFill>
              </a:rPr>
              <a:t>SVM Classification accuracy LOOCV</a:t>
            </a:r>
          </a:p>
          <a:p>
            <a:r>
              <a:rPr lang="en-AU" altLang="en-US" sz="1400" dirty="0">
                <a:solidFill>
                  <a:srgbClr val="000000"/>
                </a:solidFill>
              </a:rPr>
              <a:t>(known origin): 89%</a:t>
            </a:r>
          </a:p>
          <a:p>
            <a:endParaRPr lang="en-AU" altLang="en-US" sz="1400" dirty="0">
              <a:solidFill>
                <a:srgbClr val="000000"/>
              </a:solidFill>
            </a:endParaRPr>
          </a:p>
          <a:p>
            <a:r>
              <a:rPr lang="en-AU" altLang="en-US" sz="1400" dirty="0">
                <a:solidFill>
                  <a:srgbClr val="000000"/>
                </a:solidFill>
              </a:rPr>
              <a:t>Applied to 13 CUP cases</a:t>
            </a:r>
          </a:p>
          <a:p>
            <a:r>
              <a:rPr lang="en-AU" altLang="en-US" sz="1400" dirty="0">
                <a:solidFill>
                  <a:srgbClr val="FF0000"/>
                </a:solidFill>
              </a:rPr>
              <a:t>11/13</a:t>
            </a:r>
            <a:r>
              <a:rPr lang="en-AU" altLang="en-US" sz="1400" dirty="0">
                <a:solidFill>
                  <a:srgbClr val="000000"/>
                </a:solidFill>
              </a:rPr>
              <a:t> cases could be predicted</a:t>
            </a:r>
          </a:p>
          <a:p>
            <a:r>
              <a:rPr lang="en-AU" altLang="en-US" sz="1400" dirty="0">
                <a:solidFill>
                  <a:srgbClr val="000000"/>
                </a:solidFill>
              </a:rPr>
              <a:t>supported by clinical data</a:t>
            </a:r>
          </a:p>
        </p:txBody>
      </p:sp>
      <p:pic>
        <p:nvPicPr>
          <p:cNvPr id="6656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7" y="741690"/>
            <a:ext cx="4821359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04" y="581899"/>
            <a:ext cx="2311532" cy="189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5030086" y="2963357"/>
            <a:ext cx="3399755" cy="1941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3738" y="2517799"/>
            <a:ext cx="4766227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600" dirty="0"/>
              <a:t>Translation to RT-PCR enables use of  FFPE samples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B25D66-9AF6-604D-A449-0E14DA1ED506}"/>
              </a:ext>
            </a:extLst>
          </p:cNvPr>
          <p:cNvSpPr/>
          <p:nvPr/>
        </p:nvSpPr>
        <p:spPr>
          <a:xfrm>
            <a:off x="0" y="2"/>
            <a:ext cx="9144000" cy="6101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sz="2400" b="1" dirty="0"/>
              <a:t>First translation of gene-expression classifier to CUP </a:t>
            </a:r>
          </a:p>
        </p:txBody>
      </p:sp>
    </p:spTree>
    <p:extLst>
      <p:ext uri="{BB962C8B-B14F-4D97-AF65-F5344CB8AC3E}">
        <p14:creationId xmlns:p14="http://schemas.microsoft.com/office/powerpoint/2010/main" val="350983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B25D66-9AF6-604D-A449-0E14DA1ED506}"/>
              </a:ext>
            </a:extLst>
          </p:cNvPr>
          <p:cNvSpPr/>
          <p:nvPr/>
        </p:nvSpPr>
        <p:spPr>
          <a:xfrm>
            <a:off x="0" y="-62693"/>
            <a:ext cx="9144000" cy="6101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 dirty="0"/>
          </a:p>
        </p:txBody>
      </p:sp>
      <p:pic>
        <p:nvPicPr>
          <p:cNvPr id="67585" name="Picture 1" descr="CUPGuide_gene_heatmap_Fla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4"/>
          <a:stretch/>
        </p:blipFill>
        <p:spPr bwMode="auto">
          <a:xfrm>
            <a:off x="3646000" y="547450"/>
            <a:ext cx="5378450" cy="26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36076" y="3507945"/>
            <a:ext cx="10017515" cy="1169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dirty="0">
                <a:solidFill>
                  <a:srgbClr val="333399"/>
                </a:solidFill>
              </a:rPr>
              <a:t>Training set : </a:t>
            </a:r>
            <a:r>
              <a:rPr lang="en-US" altLang="en-US" sz="1400" i="1" dirty="0">
                <a:solidFill>
                  <a:srgbClr val="333399"/>
                </a:solidFill>
              </a:rPr>
              <a:t>n</a:t>
            </a:r>
            <a:r>
              <a:rPr lang="en-US" altLang="en-US" sz="1400" dirty="0">
                <a:solidFill>
                  <a:srgbClr val="333399"/>
                </a:solidFill>
              </a:rPr>
              <a:t>= 450 </a:t>
            </a:r>
            <a:r>
              <a:rPr lang="en-US" altLang="en-US" sz="1400" dirty="0">
                <a:solidFill>
                  <a:srgbClr val="FF0000"/>
                </a:solidFill>
              </a:rPr>
              <a:t>18</a:t>
            </a:r>
            <a:r>
              <a:rPr lang="en-US" altLang="en-US" sz="1400" dirty="0">
                <a:solidFill>
                  <a:srgbClr val="333399"/>
                </a:solidFill>
              </a:rPr>
              <a:t> cancer types</a:t>
            </a:r>
          </a:p>
          <a:p>
            <a:pPr eaLnBrk="1" hangingPunct="1"/>
            <a:r>
              <a:rPr lang="en-US" altLang="en-US" sz="1400" dirty="0">
                <a:solidFill>
                  <a:srgbClr val="333399"/>
                </a:solidFill>
              </a:rPr>
              <a:t>All FFPE, majority (57%) </a:t>
            </a:r>
            <a:r>
              <a:rPr lang="en-US" altLang="en-US" sz="1400" dirty="0" err="1">
                <a:solidFill>
                  <a:srgbClr val="333399"/>
                </a:solidFill>
              </a:rPr>
              <a:t>mets</a:t>
            </a:r>
            <a:endParaRPr lang="en-US" altLang="en-US" sz="1400" dirty="0">
              <a:solidFill>
                <a:srgbClr val="333399"/>
              </a:solidFill>
            </a:endParaRPr>
          </a:p>
          <a:p>
            <a:pPr eaLnBrk="1" hangingPunct="1"/>
            <a:r>
              <a:rPr lang="en-US" altLang="en-US" sz="1400" dirty="0">
                <a:solidFill>
                  <a:schemeClr val="accent2"/>
                </a:solidFill>
              </a:rPr>
              <a:t>Validation set </a:t>
            </a:r>
            <a:r>
              <a:rPr lang="en-US" altLang="en-US" sz="1400" i="1" dirty="0">
                <a:solidFill>
                  <a:schemeClr val="accent2"/>
                </a:solidFill>
              </a:rPr>
              <a:t> n</a:t>
            </a:r>
            <a:r>
              <a:rPr lang="en-US" altLang="en-US" sz="1400" dirty="0">
                <a:solidFill>
                  <a:schemeClr val="accent2"/>
                </a:solidFill>
              </a:rPr>
              <a:t>=94</a:t>
            </a:r>
          </a:p>
          <a:p>
            <a:pPr eaLnBrk="1" hangingPunct="1"/>
            <a:r>
              <a:rPr lang="en-US" altLang="en-US" sz="1400" dirty="0">
                <a:solidFill>
                  <a:srgbClr val="000000"/>
                </a:solidFill>
              </a:rPr>
              <a:t>Accuracy</a:t>
            </a:r>
            <a:r>
              <a:rPr lang="en-US" altLang="en-US" sz="1400" dirty="0">
                <a:solidFill>
                  <a:srgbClr val="FF0000"/>
                </a:solidFill>
              </a:rPr>
              <a:t>: 88% (97% top two)</a:t>
            </a:r>
          </a:p>
          <a:p>
            <a:pPr eaLnBrk="1" hangingPunct="1"/>
            <a:r>
              <a:rPr lang="en-US" altLang="en-US" sz="1400" dirty="0"/>
              <a:t>Latent CUP primary validation: </a:t>
            </a:r>
            <a:r>
              <a:rPr lang="en-US" altLang="en-US" sz="1400" dirty="0">
                <a:solidFill>
                  <a:srgbClr val="FF0000"/>
                </a:solidFill>
              </a:rPr>
              <a:t>78% </a:t>
            </a:r>
            <a:endParaRPr lang="en-US" alt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1906744" y="0"/>
            <a:ext cx="8144084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2800" b="1" dirty="0" err="1">
                <a:solidFill>
                  <a:srgbClr val="FFFFFF"/>
                </a:solidFill>
              </a:rPr>
              <a:t>CUPGuide</a:t>
            </a:r>
            <a:r>
              <a:rPr lang="en-US" sz="2800" b="1" dirty="0">
                <a:solidFill>
                  <a:srgbClr val="FFFFFF"/>
                </a:solidFill>
              </a:rPr>
              <a:t> diagnostic CUP TOO test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41" y="1059540"/>
            <a:ext cx="2773373" cy="2327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686" y="688385"/>
            <a:ext cx="3512457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dirty="0"/>
              <a:t>Histology guided GEP assay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076" y="4677494"/>
            <a:ext cx="4641932" cy="307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400" dirty="0"/>
              <a:t>Tothill et al 2015, Pathology 47: 7-12  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48805"/>
              </p:ext>
            </p:extLst>
          </p:nvPr>
        </p:nvGraphicFramePr>
        <p:xfrm>
          <a:off x="3941143" y="3208186"/>
          <a:ext cx="5430020" cy="190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78004" y="2861937"/>
            <a:ext cx="3073637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 err="1"/>
              <a:t>Illumina</a:t>
            </a:r>
            <a:r>
              <a:rPr lang="en-US" dirty="0"/>
              <a:t> DASL Arrays</a:t>
            </a:r>
          </a:p>
        </p:txBody>
      </p:sp>
    </p:spTree>
    <p:extLst>
      <p:ext uri="{BB962C8B-B14F-4D97-AF65-F5344CB8AC3E}">
        <p14:creationId xmlns:p14="http://schemas.microsoft.com/office/powerpoint/2010/main" val="351436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B25D66-9AF6-604D-A449-0E14DA1ED506}"/>
              </a:ext>
            </a:extLst>
          </p:cNvPr>
          <p:cNvSpPr/>
          <p:nvPr/>
        </p:nvSpPr>
        <p:spPr>
          <a:xfrm>
            <a:off x="0" y="-62693"/>
            <a:ext cx="9144000" cy="6101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sz="2400" b="1" dirty="0"/>
              <a:t>Talk 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67983" y="1216429"/>
            <a:ext cx="756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Brief history of gene-expression profiling for cancer type classification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7983" y="1818736"/>
            <a:ext cx="74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Current commercially available tests -  development and performance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7983" y="2421043"/>
            <a:ext cx="74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Clinical application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7983" y="3023349"/>
            <a:ext cx="74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Problems and limitations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7983" y="3625655"/>
            <a:ext cx="7438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 How DNA sequencing and mutation profiling can potentially help </a:t>
            </a:r>
          </a:p>
        </p:txBody>
      </p:sp>
    </p:spTree>
    <p:extLst>
      <p:ext uri="{BB962C8B-B14F-4D97-AF65-F5344CB8AC3E}">
        <p14:creationId xmlns:p14="http://schemas.microsoft.com/office/powerpoint/2010/main" val="1933947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893" y="967445"/>
            <a:ext cx="8137124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 err="1"/>
              <a:t>BioTheranostics</a:t>
            </a:r>
            <a:r>
              <a:rPr lang="en-US" b="1" dirty="0"/>
              <a:t> </a:t>
            </a:r>
            <a:r>
              <a:rPr lang="en-US" b="1" dirty="0" err="1"/>
              <a:t>CancerTypeID</a:t>
            </a:r>
            <a:r>
              <a:rPr lang="en-US" b="1" dirty="0"/>
              <a:t> (</a:t>
            </a:r>
            <a:r>
              <a:rPr lang="en-US" b="1" dirty="0">
                <a:hlinkClick r:id="rId2"/>
              </a:rPr>
              <a:t>https://www.cancertypeid.com/</a:t>
            </a:r>
            <a:r>
              <a:rPr lang="en-US" b="1" dirty="0"/>
              <a:t>) $US 3,600</a:t>
            </a:r>
            <a:endParaRPr lang="en-US" dirty="0"/>
          </a:p>
          <a:p>
            <a:pPr marL="257175" indent="-257175">
              <a:buFontTx/>
              <a:buChar char="-"/>
            </a:pPr>
            <a:r>
              <a:rPr lang="en-US" dirty="0"/>
              <a:t>92 gene RT-PCR test,</a:t>
            </a:r>
            <a:r>
              <a:rPr lang="en-US" b="1" dirty="0"/>
              <a:t> 30 </a:t>
            </a:r>
            <a:r>
              <a:rPr lang="en-US" dirty="0" err="1"/>
              <a:t>tumour</a:t>
            </a:r>
            <a:r>
              <a:rPr lang="en-US" dirty="0"/>
              <a:t> types, 50 subtypes</a:t>
            </a:r>
          </a:p>
          <a:p>
            <a:r>
              <a:rPr lang="en-US" dirty="0"/>
              <a:t>(Ma et al 2006; Erlander et al 2011)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895" y="2223294"/>
            <a:ext cx="8962570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/>
              <a:t>Cancer Type (formerly </a:t>
            </a:r>
            <a:r>
              <a:rPr lang="en-US" b="1" dirty="0" err="1"/>
              <a:t>Pathworks</a:t>
            </a:r>
            <a:r>
              <a:rPr lang="en-US" b="1" dirty="0"/>
              <a:t>) (</a:t>
            </a:r>
            <a:r>
              <a:rPr lang="en-US" b="1" dirty="0">
                <a:solidFill>
                  <a:schemeClr val="accent1"/>
                </a:solidFill>
                <a:hlinkClick r:id="rId3"/>
              </a:rPr>
              <a:t>http://www.cancergenetics.com</a:t>
            </a:r>
            <a:r>
              <a:rPr lang="en-US" b="1" dirty="0"/>
              <a:t>) $USD 3250 </a:t>
            </a:r>
            <a:endParaRPr lang="en-US" dirty="0"/>
          </a:p>
          <a:p>
            <a:r>
              <a:rPr lang="en-US" dirty="0"/>
              <a:t>(FDA Approved)</a:t>
            </a:r>
            <a:endParaRPr lang="en-US" b="1" dirty="0"/>
          </a:p>
          <a:p>
            <a:pPr marL="257175" indent="-257175">
              <a:buFontTx/>
              <a:buChar char="-"/>
            </a:pPr>
            <a:r>
              <a:rPr lang="en-US" dirty="0"/>
              <a:t>Microarray (Affymetrix), </a:t>
            </a:r>
            <a:r>
              <a:rPr lang="en-US" b="1" dirty="0"/>
              <a:t>15</a:t>
            </a:r>
            <a:r>
              <a:rPr lang="en-US" dirty="0"/>
              <a:t> cancer types, 1550- 2000 genes</a:t>
            </a:r>
          </a:p>
          <a:p>
            <a:r>
              <a:rPr lang="en-US" dirty="0"/>
              <a:t>     (</a:t>
            </a:r>
            <a:r>
              <a:rPr lang="en-US" dirty="0" err="1"/>
              <a:t>Monzon</a:t>
            </a:r>
            <a:r>
              <a:rPr lang="en-US" dirty="0"/>
              <a:t> et al 2009,2010, Pillai et al 2011)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893" y="3623086"/>
            <a:ext cx="872010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/>
              <a:t>Rosetta Tissue of Origin Test (</a:t>
            </a:r>
            <a:r>
              <a:rPr lang="en-US" b="1" dirty="0">
                <a:solidFill>
                  <a:srgbClr val="0000FF"/>
                </a:solidFill>
              </a:rPr>
              <a:t>recently discontinued</a:t>
            </a:r>
            <a:r>
              <a:rPr lang="en-US" dirty="0"/>
              <a:t>)</a:t>
            </a:r>
            <a:endParaRPr lang="en-US" b="1" dirty="0"/>
          </a:p>
          <a:p>
            <a:pPr marL="257175" indent="-257175">
              <a:buFontTx/>
              <a:buChar char="-"/>
            </a:pPr>
            <a:r>
              <a:rPr lang="en-US" dirty="0"/>
              <a:t>64 microRNAs array, 42 tumor origins </a:t>
            </a:r>
          </a:p>
          <a:p>
            <a:r>
              <a:rPr lang="en-US" dirty="0"/>
              <a:t>     (</a:t>
            </a:r>
            <a:r>
              <a:rPr lang="en-US" dirty="0" err="1"/>
              <a:t>Rosenwald</a:t>
            </a:r>
            <a:r>
              <a:rPr lang="en-US" dirty="0"/>
              <a:t> et et al 2010, Mei et al 2012)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B25D66-9AF6-604D-A449-0E14DA1ED506}"/>
              </a:ext>
            </a:extLst>
          </p:cNvPr>
          <p:cNvSpPr/>
          <p:nvPr/>
        </p:nvSpPr>
        <p:spPr>
          <a:xfrm>
            <a:off x="0" y="-62693"/>
            <a:ext cx="9144000" cy="6101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sz="2400" dirty="0"/>
              <a:t>Other commercial GEP </a:t>
            </a:r>
            <a:r>
              <a:rPr lang="en-US" sz="2400" dirty="0" err="1"/>
              <a:t>ToO</a:t>
            </a:r>
            <a:r>
              <a:rPr lang="en-US" sz="2400" dirty="0"/>
              <a:t> tests and clinical utility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895" y="967445"/>
            <a:ext cx="8164122" cy="107792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3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343" y="690692"/>
            <a:ext cx="9262749" cy="61555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b="1" dirty="0" err="1"/>
              <a:t>BioTheranostics</a:t>
            </a:r>
            <a:r>
              <a:rPr lang="en-US" b="1" dirty="0"/>
              <a:t> </a:t>
            </a:r>
            <a:r>
              <a:rPr lang="en-US" b="1" dirty="0" err="1"/>
              <a:t>CancerTypeID</a:t>
            </a:r>
            <a:r>
              <a:rPr lang="en-US" b="1" dirty="0"/>
              <a:t> (</a:t>
            </a:r>
            <a:r>
              <a:rPr lang="en-US" b="1" dirty="0">
                <a:hlinkClick r:id="rId2"/>
              </a:rPr>
              <a:t>https://www.cancertypeid.com/</a:t>
            </a:r>
            <a:r>
              <a:rPr lang="en-US" b="1" dirty="0"/>
              <a:t>) </a:t>
            </a:r>
            <a:endParaRPr lang="en-US" dirty="0"/>
          </a:p>
          <a:p>
            <a:r>
              <a:rPr lang="en-US" sz="1600" b="1" dirty="0"/>
              <a:t>Design</a:t>
            </a:r>
            <a:r>
              <a:rPr lang="en-US" sz="1600" dirty="0"/>
              <a:t>: 92 gene (87 + 5 controls) RT-PCR test, </a:t>
            </a:r>
            <a:r>
              <a:rPr lang="en-US" sz="1600" dirty="0" err="1"/>
              <a:t>kNN</a:t>
            </a:r>
            <a:r>
              <a:rPr lang="en-US" sz="1600" dirty="0"/>
              <a:t>, 30 </a:t>
            </a:r>
            <a:r>
              <a:rPr lang="en-US" sz="1600" dirty="0" err="1"/>
              <a:t>tumour</a:t>
            </a:r>
            <a:r>
              <a:rPr lang="en-US" sz="1600" dirty="0"/>
              <a:t> types, 50 subtypes </a:t>
            </a:r>
            <a:endParaRPr lang="en-US" sz="16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B25D66-9AF6-604D-A449-0E14DA1ED506}"/>
              </a:ext>
            </a:extLst>
          </p:cNvPr>
          <p:cNvSpPr/>
          <p:nvPr/>
        </p:nvSpPr>
        <p:spPr>
          <a:xfrm>
            <a:off x="0" y="-62693"/>
            <a:ext cx="9144000" cy="6101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r>
              <a:rPr lang="en-US" sz="3200" b="1" dirty="0" err="1"/>
              <a:t>BioTheranostics</a:t>
            </a:r>
            <a:r>
              <a:rPr lang="en-US" sz="3200" b="1" dirty="0"/>
              <a:t> </a:t>
            </a:r>
            <a:r>
              <a:rPr lang="en-US" sz="3200" b="1" dirty="0" err="1"/>
              <a:t>CancerTypeID</a:t>
            </a:r>
            <a:r>
              <a:rPr lang="en-US" sz="3200" b="1" dirty="0"/>
              <a:t>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33685" y="2283942"/>
            <a:ext cx="879642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/>
              <a:t>Validation and performance on known primaries</a:t>
            </a:r>
          </a:p>
          <a:p>
            <a:pPr marL="342892" indent="-342892">
              <a:buFontTx/>
              <a:buChar char="-"/>
            </a:pPr>
            <a:r>
              <a:rPr lang="en-US" sz="1500" dirty="0"/>
              <a:t>1</a:t>
            </a:r>
            <a:r>
              <a:rPr lang="en-US" sz="1500" baseline="30000" dirty="0"/>
              <a:t>st</a:t>
            </a:r>
            <a:r>
              <a:rPr lang="en-US" sz="1500" dirty="0"/>
              <a:t> reported accuracy (Version 2) Test set: </a:t>
            </a:r>
            <a:r>
              <a:rPr lang="en-US" sz="1500" dirty="0">
                <a:solidFill>
                  <a:srgbClr val="FF0000"/>
                </a:solidFill>
              </a:rPr>
              <a:t>83% </a:t>
            </a:r>
            <a:r>
              <a:rPr lang="en-US" sz="1500" dirty="0"/>
              <a:t>(</a:t>
            </a:r>
            <a:r>
              <a:rPr lang="en-US" sz="1500" b="1" i="1" dirty="0" err="1"/>
              <a:t>Erlander</a:t>
            </a:r>
            <a:r>
              <a:rPr lang="en-US" sz="1500" b="1" i="1" dirty="0"/>
              <a:t> et al 2011</a:t>
            </a:r>
            <a:r>
              <a:rPr lang="en-US" sz="1500" dirty="0"/>
              <a:t>)</a:t>
            </a:r>
          </a:p>
          <a:p>
            <a:pPr marL="342892" indent="-342892">
              <a:buFontTx/>
              <a:buChar char="-"/>
            </a:pPr>
            <a:r>
              <a:rPr lang="en-US" sz="1500" dirty="0"/>
              <a:t>Multi-site validation (US) (n=790) Type, </a:t>
            </a:r>
            <a:r>
              <a:rPr lang="en-US" sz="1500" dirty="0">
                <a:solidFill>
                  <a:srgbClr val="FF0000"/>
                </a:solidFill>
              </a:rPr>
              <a:t>87%</a:t>
            </a:r>
            <a:r>
              <a:rPr lang="en-US" sz="1500" dirty="0"/>
              <a:t>;  subtype, 83%;  primary, </a:t>
            </a:r>
            <a:r>
              <a:rPr lang="en-US" sz="1500" dirty="0">
                <a:solidFill>
                  <a:srgbClr val="FF0000"/>
                </a:solidFill>
              </a:rPr>
              <a:t>88%</a:t>
            </a:r>
            <a:r>
              <a:rPr lang="en-US" sz="1500" dirty="0"/>
              <a:t>; </a:t>
            </a:r>
            <a:r>
              <a:rPr lang="en-US" sz="1500" dirty="0" err="1"/>
              <a:t>mets</a:t>
            </a:r>
            <a:r>
              <a:rPr lang="en-US" sz="1500" dirty="0"/>
              <a:t>, </a:t>
            </a:r>
            <a:r>
              <a:rPr lang="en-US" sz="1500" dirty="0">
                <a:solidFill>
                  <a:srgbClr val="FF0000"/>
                </a:solidFill>
              </a:rPr>
              <a:t>85%</a:t>
            </a:r>
            <a:r>
              <a:rPr lang="en-US" sz="1500" dirty="0"/>
              <a:t> (</a:t>
            </a:r>
            <a:r>
              <a:rPr lang="en-US" sz="1500" b="1" i="1" dirty="0"/>
              <a:t>Kerr et al 2012</a:t>
            </a:r>
            <a:r>
              <a:rPr lang="en-US" sz="1500" dirty="0"/>
              <a:t>) </a:t>
            </a:r>
          </a:p>
          <a:p>
            <a:pPr marL="342892" indent="-342892">
              <a:buFontTx/>
              <a:buChar char="-"/>
            </a:pPr>
            <a:r>
              <a:rPr lang="en-US" sz="1500" dirty="0"/>
              <a:t>Chinese study (n=184), sensitivity: primary </a:t>
            </a:r>
            <a:r>
              <a:rPr lang="en-US" sz="1500" dirty="0">
                <a:solidFill>
                  <a:srgbClr val="FF0000"/>
                </a:solidFill>
              </a:rPr>
              <a:t>86.3%</a:t>
            </a:r>
            <a:r>
              <a:rPr lang="en-US" sz="1500" dirty="0"/>
              <a:t>, </a:t>
            </a:r>
            <a:r>
              <a:rPr lang="en-US" sz="1500" dirty="0" err="1"/>
              <a:t>mets</a:t>
            </a:r>
            <a:r>
              <a:rPr lang="en-US" sz="1500" dirty="0"/>
              <a:t> </a:t>
            </a:r>
            <a:r>
              <a:rPr lang="en-US" sz="1500" dirty="0">
                <a:solidFill>
                  <a:srgbClr val="FF0000"/>
                </a:solidFill>
              </a:rPr>
              <a:t>73%</a:t>
            </a:r>
            <a:r>
              <a:rPr lang="en-US" sz="1500" dirty="0"/>
              <a:t>.  (</a:t>
            </a:r>
            <a:r>
              <a:rPr lang="en-US" sz="1500" b="1" i="1" dirty="0" err="1"/>
              <a:t>Katoh</a:t>
            </a:r>
            <a:r>
              <a:rPr lang="en-US" sz="1500" b="1" i="1" dirty="0"/>
              <a:t> et al 2012</a:t>
            </a:r>
            <a:r>
              <a:rPr lang="en-US" sz="1500" dirty="0"/>
              <a:t>)</a:t>
            </a:r>
          </a:p>
          <a:p>
            <a:endParaRPr lang="en-US" sz="1500" b="1" dirty="0"/>
          </a:p>
        </p:txBody>
      </p:sp>
      <p:sp>
        <p:nvSpPr>
          <p:cNvPr id="5" name="Rectangle 4"/>
          <p:cNvSpPr/>
          <p:nvPr/>
        </p:nvSpPr>
        <p:spPr>
          <a:xfrm>
            <a:off x="160421" y="3758105"/>
            <a:ext cx="778042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" b="1" dirty="0"/>
          </a:p>
          <a:p>
            <a:r>
              <a:rPr lang="en-US" sz="1500" b="1" dirty="0"/>
              <a:t>Poorly differentiated neoplasms </a:t>
            </a:r>
            <a:r>
              <a:rPr lang="en-US" sz="1500" dirty="0"/>
              <a:t>(epithelial and non-epithelial)(=30)(</a:t>
            </a:r>
            <a:r>
              <a:rPr lang="en-US" sz="1500" b="1" i="1" dirty="0"/>
              <a:t>Greco et al 2015</a:t>
            </a:r>
            <a:r>
              <a:rPr lang="en-US" sz="1500" dirty="0"/>
              <a:t>)</a:t>
            </a:r>
          </a:p>
          <a:p>
            <a:r>
              <a:rPr lang="en-US" sz="1500" dirty="0"/>
              <a:t>- </a:t>
            </a:r>
            <a:r>
              <a:rPr lang="en-US" sz="1500" dirty="0">
                <a:solidFill>
                  <a:srgbClr val="FF0000"/>
                </a:solidFill>
              </a:rPr>
              <a:t>83% </a:t>
            </a:r>
            <a:r>
              <a:rPr lang="en-US" sz="1500" dirty="0"/>
              <a:t>supported by IHC and genotyping</a:t>
            </a:r>
          </a:p>
          <a:p>
            <a:endParaRPr lang="en-US" sz="1500" b="1" dirty="0"/>
          </a:p>
          <a:p>
            <a:r>
              <a:rPr lang="en-US" sz="1500" b="1" dirty="0"/>
              <a:t>Application to NETs of unknown primary</a:t>
            </a:r>
            <a:r>
              <a:rPr lang="en-US" sz="1500" dirty="0"/>
              <a:t> (</a:t>
            </a:r>
            <a:r>
              <a:rPr lang="en-US" sz="1500" b="1" i="1" dirty="0"/>
              <a:t>Kerr et al 2014</a:t>
            </a:r>
            <a:r>
              <a:rPr lang="en-US" sz="1500" dirty="0"/>
              <a:t>, </a:t>
            </a:r>
            <a:r>
              <a:rPr lang="en-US" sz="1500" b="1" i="1" dirty="0" err="1"/>
              <a:t>Chauhan</a:t>
            </a:r>
            <a:r>
              <a:rPr lang="en-US" sz="1500" b="1" i="1" dirty="0"/>
              <a:t> et al 2019</a:t>
            </a:r>
            <a:r>
              <a:rPr lang="en-US" sz="1500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421" y="3466272"/>
            <a:ext cx="8559760" cy="3231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500" b="1" dirty="0"/>
              <a:t>Superior in blinded comparison to IHC </a:t>
            </a:r>
            <a:r>
              <a:rPr lang="en-US" sz="1500" dirty="0"/>
              <a:t>(GEP: </a:t>
            </a:r>
            <a:r>
              <a:rPr lang="en-US" sz="1500" dirty="0">
                <a:solidFill>
                  <a:srgbClr val="FF0000"/>
                </a:solidFill>
              </a:rPr>
              <a:t>79%</a:t>
            </a:r>
            <a:r>
              <a:rPr lang="en-US" sz="1500" dirty="0"/>
              <a:t>, IHC: </a:t>
            </a:r>
            <a:r>
              <a:rPr lang="en-US" sz="1500" dirty="0">
                <a:solidFill>
                  <a:srgbClr val="FF0000"/>
                </a:solidFill>
              </a:rPr>
              <a:t>69% </a:t>
            </a:r>
            <a:r>
              <a:rPr lang="en-US" sz="1500" dirty="0"/>
              <a:t>mean 7.9 stains) (</a:t>
            </a:r>
            <a:r>
              <a:rPr lang="en-US" sz="1500" b="1" dirty="0"/>
              <a:t>Weiss et al 2013</a:t>
            </a:r>
            <a:r>
              <a:rPr lang="en-US" sz="15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1473" y="1104978"/>
            <a:ext cx="872478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sz="1500" b="1" dirty="0"/>
              <a:t>Development</a:t>
            </a:r>
            <a:r>
              <a:rPr lang="en-US" sz="1500" dirty="0"/>
              <a:t> </a:t>
            </a:r>
          </a:p>
          <a:p>
            <a:r>
              <a:rPr lang="en-US" sz="1500" dirty="0"/>
              <a:t>-      Version 1 (</a:t>
            </a:r>
            <a:r>
              <a:rPr lang="en-US" sz="1500" b="1" i="1" dirty="0"/>
              <a:t>Ma et al 2006</a:t>
            </a:r>
            <a:r>
              <a:rPr lang="en-US" sz="1500" dirty="0"/>
              <a:t>) </a:t>
            </a:r>
            <a:r>
              <a:rPr lang="en-US" sz="1500" dirty="0" err="1"/>
              <a:t>Arcturus</a:t>
            </a:r>
            <a:r>
              <a:rPr lang="en-US" sz="1500" dirty="0"/>
              <a:t> dataset also used by </a:t>
            </a:r>
            <a:r>
              <a:rPr lang="en-US" sz="1500" dirty="0" err="1"/>
              <a:t>Agendia</a:t>
            </a:r>
            <a:r>
              <a:rPr lang="en-US" sz="1500" dirty="0"/>
              <a:t> </a:t>
            </a:r>
            <a:r>
              <a:rPr lang="en-US" sz="1500" dirty="0" err="1"/>
              <a:t>CUPPrint</a:t>
            </a:r>
            <a:r>
              <a:rPr lang="en-US" sz="1500" dirty="0"/>
              <a:t>)</a:t>
            </a:r>
          </a:p>
          <a:p>
            <a:pPr marL="342892" indent="-342892">
              <a:buFontTx/>
              <a:buChar char="-"/>
            </a:pPr>
            <a:r>
              <a:rPr lang="en-US" sz="1500" dirty="0"/>
              <a:t>Version 2 (</a:t>
            </a:r>
            <a:r>
              <a:rPr lang="en-US" sz="1500" b="1" i="1" dirty="0" err="1"/>
              <a:t>Erlander</a:t>
            </a:r>
            <a:r>
              <a:rPr lang="en-US" sz="1500" b="1" i="1" dirty="0"/>
              <a:t> et al 2011 </a:t>
            </a:r>
            <a:r>
              <a:rPr lang="en-US" sz="1500" dirty="0"/>
              <a:t>) Expanded training set (2,206 samples)</a:t>
            </a:r>
          </a:p>
        </p:txBody>
      </p:sp>
    </p:spTree>
    <p:extLst>
      <p:ext uri="{BB962C8B-B14F-4D97-AF65-F5344CB8AC3E}">
        <p14:creationId xmlns:p14="http://schemas.microsoft.com/office/powerpoint/2010/main" val="61026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3893" y="967445"/>
            <a:ext cx="8137124" cy="9002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 err="1"/>
              <a:t>BioTheranostics</a:t>
            </a:r>
            <a:r>
              <a:rPr lang="en-US" b="1" dirty="0"/>
              <a:t> </a:t>
            </a:r>
            <a:r>
              <a:rPr lang="en-US" b="1" dirty="0" err="1"/>
              <a:t>CancerTypeID</a:t>
            </a:r>
            <a:r>
              <a:rPr lang="en-US" b="1" dirty="0"/>
              <a:t> (</a:t>
            </a:r>
            <a:r>
              <a:rPr lang="en-US" b="1" dirty="0">
                <a:hlinkClick r:id="rId2"/>
              </a:rPr>
              <a:t>https://www.cancertypeid.com/</a:t>
            </a:r>
            <a:r>
              <a:rPr lang="en-US" b="1" dirty="0"/>
              <a:t>) $US 3,600</a:t>
            </a:r>
            <a:endParaRPr lang="en-US" dirty="0"/>
          </a:p>
          <a:p>
            <a:pPr marL="257175" indent="-257175">
              <a:buFontTx/>
              <a:buChar char="-"/>
            </a:pPr>
            <a:r>
              <a:rPr lang="en-US" dirty="0"/>
              <a:t>92 gene RT-PCR test,</a:t>
            </a:r>
            <a:r>
              <a:rPr lang="en-US" b="1" dirty="0"/>
              <a:t> 30 </a:t>
            </a:r>
            <a:r>
              <a:rPr lang="en-US" dirty="0" err="1"/>
              <a:t>tumour</a:t>
            </a:r>
            <a:r>
              <a:rPr lang="en-US" dirty="0"/>
              <a:t> types, 50 subtypes</a:t>
            </a:r>
          </a:p>
          <a:p>
            <a:r>
              <a:rPr lang="en-US" dirty="0"/>
              <a:t>(Ma et al 2006; Erlander et al 2011)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895" y="2223294"/>
            <a:ext cx="8962570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/>
              <a:t>Cancer Type (formerly </a:t>
            </a:r>
            <a:r>
              <a:rPr lang="en-US" b="1" dirty="0" err="1"/>
              <a:t>Pathworks</a:t>
            </a:r>
            <a:r>
              <a:rPr lang="en-US" b="1" dirty="0"/>
              <a:t>) (</a:t>
            </a:r>
            <a:r>
              <a:rPr lang="en-US" b="1" dirty="0">
                <a:solidFill>
                  <a:schemeClr val="accent1"/>
                </a:solidFill>
                <a:hlinkClick r:id="rId3"/>
              </a:rPr>
              <a:t>http://www.cancergenetics.com</a:t>
            </a:r>
            <a:r>
              <a:rPr lang="en-US" b="1" dirty="0"/>
              <a:t>) $USD 3250</a:t>
            </a:r>
            <a:endParaRPr lang="en-US" dirty="0"/>
          </a:p>
          <a:p>
            <a:r>
              <a:rPr lang="en-US" dirty="0"/>
              <a:t>(FDA Approved)</a:t>
            </a:r>
            <a:endParaRPr lang="en-US" b="1" dirty="0"/>
          </a:p>
          <a:p>
            <a:pPr marL="257175" indent="-257175">
              <a:buFontTx/>
              <a:buChar char="-"/>
            </a:pPr>
            <a:r>
              <a:rPr lang="en-US" dirty="0"/>
              <a:t>Microarray (Affymetrix), </a:t>
            </a:r>
            <a:r>
              <a:rPr lang="en-US" b="1" dirty="0"/>
              <a:t>15</a:t>
            </a:r>
            <a:r>
              <a:rPr lang="en-US" dirty="0"/>
              <a:t> cancer types, 1550- 2000 genes</a:t>
            </a:r>
          </a:p>
          <a:p>
            <a:r>
              <a:rPr lang="en-US" dirty="0"/>
              <a:t>     (</a:t>
            </a:r>
            <a:r>
              <a:rPr lang="en-US" dirty="0" err="1"/>
              <a:t>Monzon</a:t>
            </a:r>
            <a:r>
              <a:rPr lang="en-US" dirty="0"/>
              <a:t> et al 2009,2010, Pillai et al 2011)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893" y="3623086"/>
            <a:ext cx="8720107" cy="9002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b="1" dirty="0"/>
              <a:t>Rosetta Tissue of Origin Test (</a:t>
            </a:r>
            <a:r>
              <a:rPr lang="en-US" b="1" dirty="0">
                <a:solidFill>
                  <a:srgbClr val="0000FF"/>
                </a:solidFill>
              </a:rPr>
              <a:t>recently discontinued</a:t>
            </a:r>
            <a:r>
              <a:rPr lang="en-US" dirty="0"/>
              <a:t>)</a:t>
            </a:r>
            <a:endParaRPr lang="en-US" b="1" dirty="0"/>
          </a:p>
          <a:p>
            <a:pPr marL="257175" indent="-257175">
              <a:buFontTx/>
              <a:buChar char="-"/>
            </a:pPr>
            <a:r>
              <a:rPr lang="en-US" dirty="0"/>
              <a:t>64 microRNAs array, 42 tumor origins </a:t>
            </a:r>
          </a:p>
          <a:p>
            <a:r>
              <a:rPr lang="en-US" dirty="0"/>
              <a:t>     (</a:t>
            </a:r>
            <a:r>
              <a:rPr lang="en-US" dirty="0" err="1"/>
              <a:t>Rosenwald</a:t>
            </a:r>
            <a:r>
              <a:rPr lang="en-US" dirty="0"/>
              <a:t> et et al 2010, Mei et al 2012)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B25D66-9AF6-604D-A449-0E14DA1ED506}"/>
              </a:ext>
            </a:extLst>
          </p:cNvPr>
          <p:cNvSpPr/>
          <p:nvPr/>
        </p:nvSpPr>
        <p:spPr>
          <a:xfrm>
            <a:off x="0" y="-62693"/>
            <a:ext cx="9144000" cy="6101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r>
              <a:rPr lang="en-US" sz="2400" dirty="0"/>
              <a:t>Other commercial GEP </a:t>
            </a:r>
            <a:r>
              <a:rPr lang="en-US" sz="2400" dirty="0" err="1"/>
              <a:t>ToO</a:t>
            </a:r>
            <a:r>
              <a:rPr lang="en-US" sz="2400" dirty="0"/>
              <a:t> tests and clinical utility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396895" y="2223294"/>
            <a:ext cx="8164122" cy="11772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2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95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4246</TotalTime>
  <Words>1300</Words>
  <Application>Microsoft Office PowerPoint</Application>
  <PresentationFormat>On-screen Show (16:9)</PresentationFormat>
  <Paragraphs>139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Peter MacCallum Cancer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Tothill</dc:creator>
  <cp:lastModifiedBy>John Symons</cp:lastModifiedBy>
  <cp:revision>124</cp:revision>
  <dcterms:created xsi:type="dcterms:W3CDTF">2019-04-16T10:03:25Z</dcterms:created>
  <dcterms:modified xsi:type="dcterms:W3CDTF">2019-05-07T13:15:10Z</dcterms:modified>
</cp:coreProperties>
</file>