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notesMasterIdLst>
    <p:notesMasterId r:id="rId26"/>
  </p:notesMasterIdLst>
  <p:handoutMasterIdLst>
    <p:handoutMasterId r:id="rId27"/>
  </p:handoutMasterIdLst>
  <p:sldIdLst>
    <p:sldId id="1045" r:id="rId2"/>
    <p:sldId id="1153" r:id="rId3"/>
    <p:sldId id="980" r:id="rId4"/>
    <p:sldId id="1327" r:id="rId5"/>
    <p:sldId id="1026" r:id="rId6"/>
    <p:sldId id="835" r:id="rId7"/>
    <p:sldId id="924" r:id="rId8"/>
    <p:sldId id="1137" r:id="rId9"/>
    <p:sldId id="830" r:id="rId10"/>
    <p:sldId id="836" r:id="rId11"/>
    <p:sldId id="1307" r:id="rId12"/>
    <p:sldId id="1273" r:id="rId13"/>
    <p:sldId id="1274" r:id="rId14"/>
    <p:sldId id="1308" r:id="rId15"/>
    <p:sldId id="1309" r:id="rId16"/>
    <p:sldId id="1158" r:id="rId17"/>
    <p:sldId id="1160" r:id="rId18"/>
    <p:sldId id="1159" r:id="rId19"/>
    <p:sldId id="1330" r:id="rId20"/>
    <p:sldId id="1314" r:id="rId21"/>
    <p:sldId id="1119" r:id="rId22"/>
    <p:sldId id="1280" r:id="rId23"/>
    <p:sldId id="1315" r:id="rId24"/>
    <p:sldId id="1316" r:id="rId25"/>
  </p:sldIdLst>
  <p:sldSz cx="9144000" cy="6858000" type="screen4x3"/>
  <p:notesSz cx="6669088" cy="9872663"/>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p15:clr>
            <a:srgbClr val="A4A3A4"/>
          </p15:clr>
        </p15:guide>
        <p15:guide id="2" pos="2880">
          <p15:clr>
            <a:srgbClr val="A4A3A4"/>
          </p15:clr>
        </p15:guide>
        <p15:guide id="3" orient="horz" pos="1071">
          <p15:clr>
            <a:srgbClr val="A4A3A4"/>
          </p15:clr>
        </p15:guide>
        <p15:guide id="4" pos="1655">
          <p15:clr>
            <a:srgbClr val="A4A3A4"/>
          </p15:clr>
        </p15:guide>
      </p15:sldGuideLst>
    </p:ext>
    <p:ext uri="{2D200454-40CA-4A62-9FC3-DE9A4176ACB9}">
      <p15:notesGuideLst xmlns:p15="http://schemas.microsoft.com/office/powerpoint/2012/main">
        <p15:guide id="1" orient="horz" pos="3110">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FFCC66"/>
    <a:srgbClr val="77A8ED"/>
    <a:srgbClr val="000099"/>
    <a:srgbClr val="000066"/>
    <a:srgbClr val="33339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8" autoAdjust="0"/>
    <p:restoredTop sz="89329" autoAdjust="0"/>
  </p:normalViewPr>
  <p:slideViewPr>
    <p:cSldViewPr showGuides="1">
      <p:cViewPr varScale="1">
        <p:scale>
          <a:sx n="102" d="100"/>
          <a:sy n="102" d="100"/>
        </p:scale>
        <p:origin x="1614" y="96"/>
      </p:cViewPr>
      <p:guideLst>
        <p:guide orient="horz" pos="2795"/>
        <p:guide pos="2880"/>
        <p:guide orient="horz" pos="1071"/>
        <p:guide pos="165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53" d="100"/>
          <a:sy n="53" d="100"/>
        </p:scale>
        <p:origin x="-1326" y="-102"/>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22FA1-B18C-47C3-BCEC-C2ADCD16B2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3C973D7-E77F-4CBD-B37A-8714CBA6D9F9}">
      <dgm:prSet/>
      <dgm:spPr/>
      <dgm:t>
        <a:bodyPr/>
        <a:lstStyle/>
        <a:p>
          <a:pPr rtl="0"/>
          <a:r>
            <a:rPr lang="en-US" dirty="0"/>
            <a:t>NCCN Recommendations 2014</a:t>
          </a:r>
          <a:endParaRPr lang="en-GB" dirty="0"/>
        </a:p>
      </dgm:t>
    </dgm:pt>
    <dgm:pt modelId="{0A174464-7278-4F90-951F-01D10CFE8886}" type="parTrans" cxnId="{C6C07B78-B2E2-4F5D-8B40-F36C44BCF073}">
      <dgm:prSet/>
      <dgm:spPr/>
      <dgm:t>
        <a:bodyPr/>
        <a:lstStyle/>
        <a:p>
          <a:endParaRPr lang="en-GB"/>
        </a:p>
      </dgm:t>
    </dgm:pt>
    <dgm:pt modelId="{36DA87EA-6634-47E9-87B2-C26D1E7B1A4C}" type="sibTrans" cxnId="{C6C07B78-B2E2-4F5D-8B40-F36C44BCF073}">
      <dgm:prSet/>
      <dgm:spPr/>
      <dgm:t>
        <a:bodyPr/>
        <a:lstStyle/>
        <a:p>
          <a:endParaRPr lang="en-GB"/>
        </a:p>
      </dgm:t>
    </dgm:pt>
    <dgm:pt modelId="{5B53C322-2DC1-4E97-97E8-6BA46FD8EC10}">
      <dgm:prSet/>
      <dgm:spPr/>
      <dgm:t>
        <a:bodyPr/>
        <a:lstStyle/>
        <a:p>
          <a:pPr rtl="0"/>
          <a:r>
            <a:rPr lang="en-US" dirty="0"/>
            <a:t>NCCN Recommendations 2015</a:t>
          </a:r>
          <a:endParaRPr lang="en-GB" dirty="0"/>
        </a:p>
      </dgm:t>
    </dgm:pt>
    <dgm:pt modelId="{41FEE296-9386-4385-A635-064E21454F4D}" type="parTrans" cxnId="{B9A156E5-37F2-44C2-907D-54D8CE77618F}">
      <dgm:prSet/>
      <dgm:spPr/>
      <dgm:t>
        <a:bodyPr/>
        <a:lstStyle/>
        <a:p>
          <a:endParaRPr lang="en-GB"/>
        </a:p>
      </dgm:t>
    </dgm:pt>
    <dgm:pt modelId="{5CB46745-624F-4311-A44A-80B547DADF91}" type="sibTrans" cxnId="{B9A156E5-37F2-44C2-907D-54D8CE77618F}">
      <dgm:prSet/>
      <dgm:spPr/>
      <dgm:t>
        <a:bodyPr/>
        <a:lstStyle/>
        <a:p>
          <a:endParaRPr lang="en-GB"/>
        </a:p>
      </dgm:t>
    </dgm:pt>
    <dgm:pt modelId="{60792014-B45E-45EF-8984-80E8FF400E82}">
      <dgm:prSet/>
      <dgm:spPr/>
      <dgm:t>
        <a:bodyPr/>
        <a:lstStyle/>
        <a:p>
          <a:pPr rtl="0"/>
          <a:r>
            <a:rPr lang="en-US" dirty="0"/>
            <a:t>US NCCN Clinical  Practice Guidelines on Occult Primary: Although GEP (Gene Expression Profiling) has a diagnostic  benefit, clinical benefit has not been demonstrated. The panel recommends against GEP as standard management…</a:t>
          </a:r>
          <a:endParaRPr lang="en-GB" dirty="0"/>
        </a:p>
      </dgm:t>
    </dgm:pt>
    <dgm:pt modelId="{21DAF007-5B63-4D0A-A3DB-6295D80BF329}" type="parTrans" cxnId="{2EFB425F-76E3-4638-8C7D-AF6D0F4053D7}">
      <dgm:prSet/>
      <dgm:spPr/>
      <dgm:t>
        <a:bodyPr/>
        <a:lstStyle/>
        <a:p>
          <a:endParaRPr lang="en-GB"/>
        </a:p>
      </dgm:t>
    </dgm:pt>
    <dgm:pt modelId="{AD43EDCA-B17E-4E6D-9723-FD71AB0493E2}" type="sibTrans" cxnId="{2EFB425F-76E3-4638-8C7D-AF6D0F4053D7}">
      <dgm:prSet/>
      <dgm:spPr/>
      <dgm:t>
        <a:bodyPr/>
        <a:lstStyle/>
        <a:p>
          <a:endParaRPr lang="en-GB"/>
        </a:p>
      </dgm:t>
    </dgm:pt>
    <dgm:pt modelId="{D7749A41-A898-468E-91BF-665BCFCE1648}">
      <dgm:prSet/>
      <dgm:spPr/>
      <dgm:t>
        <a:bodyPr/>
        <a:lstStyle/>
        <a:p>
          <a:pPr rtl="0"/>
          <a:r>
            <a:rPr lang="en-US" dirty="0"/>
            <a:t>US NCCN Clinical  Practice Guidelines on Occult Primary: Until more robust outcomes and comparative effectiveness data are available, pathologists &amp; oncologists must collaborate on the judicious use of these modalities (IHC and GEP) on a case-by-case basis, with the best possible individualized patient outcome in mind. </a:t>
          </a:r>
          <a:endParaRPr lang="en-GB" dirty="0"/>
        </a:p>
      </dgm:t>
    </dgm:pt>
    <dgm:pt modelId="{87635036-19D4-419B-B129-49763EB58523}" type="parTrans" cxnId="{47BF328F-9834-4EEF-837F-C6A2DC4FB672}">
      <dgm:prSet/>
      <dgm:spPr/>
      <dgm:t>
        <a:bodyPr/>
        <a:lstStyle/>
        <a:p>
          <a:endParaRPr lang="en-GB"/>
        </a:p>
      </dgm:t>
    </dgm:pt>
    <dgm:pt modelId="{62C515FB-4436-4935-B923-43D05A94F62D}" type="sibTrans" cxnId="{47BF328F-9834-4EEF-837F-C6A2DC4FB672}">
      <dgm:prSet/>
      <dgm:spPr/>
      <dgm:t>
        <a:bodyPr/>
        <a:lstStyle/>
        <a:p>
          <a:endParaRPr lang="en-GB"/>
        </a:p>
      </dgm:t>
    </dgm:pt>
    <dgm:pt modelId="{3726B41D-D97F-4B17-B533-3120422DE184}">
      <dgm:prSet/>
      <dgm:spPr/>
      <dgm:t>
        <a:bodyPr/>
        <a:lstStyle/>
        <a:p>
          <a:pPr rtl="0"/>
          <a:r>
            <a:rPr lang="en-GB" dirty="0"/>
            <a:t>Elsewhere: is testing cost-effective?</a:t>
          </a:r>
        </a:p>
      </dgm:t>
    </dgm:pt>
    <dgm:pt modelId="{1E505F59-A342-4656-B908-7B584048A26B}" type="parTrans" cxnId="{F653DE3C-400C-4C89-8380-84A6D8DB3587}">
      <dgm:prSet/>
      <dgm:spPr/>
      <dgm:t>
        <a:bodyPr/>
        <a:lstStyle/>
        <a:p>
          <a:endParaRPr lang="en-GB"/>
        </a:p>
      </dgm:t>
    </dgm:pt>
    <dgm:pt modelId="{97839CFC-E0D3-4A34-A1CB-B05C273957FB}" type="sibTrans" cxnId="{F653DE3C-400C-4C89-8380-84A6D8DB3587}">
      <dgm:prSet/>
      <dgm:spPr/>
      <dgm:t>
        <a:bodyPr/>
        <a:lstStyle/>
        <a:p>
          <a:endParaRPr lang="en-GB"/>
        </a:p>
      </dgm:t>
    </dgm:pt>
    <dgm:pt modelId="{97D6E238-98C7-4C24-B5D8-2C21FCC2B343}">
      <dgm:prSet/>
      <dgm:spPr/>
      <dgm:t>
        <a:bodyPr/>
        <a:lstStyle/>
        <a:p>
          <a:r>
            <a:rPr lang="en-GB" dirty="0"/>
            <a:t>In models: yes if influences survival. </a:t>
          </a:r>
        </a:p>
      </dgm:t>
    </dgm:pt>
    <dgm:pt modelId="{BE273FCD-9688-40AB-8373-3101A82359B7}" type="parTrans" cxnId="{602F10A2-1081-46EB-BEF0-2ED6875E44EF}">
      <dgm:prSet/>
      <dgm:spPr/>
      <dgm:t>
        <a:bodyPr/>
        <a:lstStyle/>
        <a:p>
          <a:endParaRPr lang="en-GB"/>
        </a:p>
      </dgm:t>
    </dgm:pt>
    <dgm:pt modelId="{F2EBD864-BA0C-4874-8171-B80D58AEF147}" type="sibTrans" cxnId="{602F10A2-1081-46EB-BEF0-2ED6875E44EF}">
      <dgm:prSet/>
      <dgm:spPr/>
      <dgm:t>
        <a:bodyPr/>
        <a:lstStyle/>
        <a:p>
          <a:endParaRPr lang="en-GB"/>
        </a:p>
      </dgm:t>
    </dgm:pt>
    <dgm:pt modelId="{0ADB16E4-D974-4AC1-AC87-5D86B09ACBDF}">
      <dgm:prSet/>
      <dgm:spPr/>
      <dgm:t>
        <a:bodyPr/>
        <a:lstStyle/>
        <a:p>
          <a:r>
            <a:rPr lang="en-GB" dirty="0"/>
            <a:t>For healthcare: may save work-up costs but may bring in additional oncology costs</a:t>
          </a:r>
        </a:p>
      </dgm:t>
    </dgm:pt>
    <dgm:pt modelId="{045CCF15-4181-4AB4-951C-8B4FB8E39347}" type="parTrans" cxnId="{05030E6A-172A-44CD-A6AC-F106397C6904}">
      <dgm:prSet/>
      <dgm:spPr/>
      <dgm:t>
        <a:bodyPr/>
        <a:lstStyle/>
        <a:p>
          <a:endParaRPr lang="en-GB"/>
        </a:p>
      </dgm:t>
    </dgm:pt>
    <dgm:pt modelId="{8AE2DCC0-8459-4C2E-BC69-B937F63B2806}" type="sibTrans" cxnId="{05030E6A-172A-44CD-A6AC-F106397C6904}">
      <dgm:prSet/>
      <dgm:spPr/>
      <dgm:t>
        <a:bodyPr/>
        <a:lstStyle/>
        <a:p>
          <a:endParaRPr lang="en-GB"/>
        </a:p>
      </dgm:t>
    </dgm:pt>
    <dgm:pt modelId="{674DC87E-D0B5-4034-A237-4F3578A57C52}">
      <dgm:prSet/>
      <dgm:spPr/>
      <dgm:t>
        <a:bodyPr/>
        <a:lstStyle/>
        <a:p>
          <a:r>
            <a:rPr lang="en-GB" altLang="en-US" b="1" dirty="0"/>
            <a:t>Molecular profiling not currently recommended in NICE </a:t>
          </a:r>
          <a:r>
            <a:rPr lang="en-GB" altLang="en-US" b="0" dirty="0"/>
            <a:t>or ESMO </a:t>
          </a:r>
          <a:r>
            <a:rPr lang="en-GB" altLang="en-US" b="1" dirty="0"/>
            <a:t>guidelines</a:t>
          </a:r>
        </a:p>
      </dgm:t>
    </dgm:pt>
    <dgm:pt modelId="{588880C2-439B-49D6-8671-CC4F6306554F}" type="parTrans" cxnId="{95AEE738-2FFD-4254-B5D7-822CB1C8A5F9}">
      <dgm:prSet/>
      <dgm:spPr/>
      <dgm:t>
        <a:bodyPr/>
        <a:lstStyle/>
        <a:p>
          <a:endParaRPr lang="en-GB"/>
        </a:p>
      </dgm:t>
    </dgm:pt>
    <dgm:pt modelId="{5B149684-A53E-41D7-9637-A9881D172D3C}" type="sibTrans" cxnId="{95AEE738-2FFD-4254-B5D7-822CB1C8A5F9}">
      <dgm:prSet/>
      <dgm:spPr/>
      <dgm:t>
        <a:bodyPr/>
        <a:lstStyle/>
        <a:p>
          <a:endParaRPr lang="en-GB"/>
        </a:p>
      </dgm:t>
    </dgm:pt>
    <dgm:pt modelId="{CF524F55-1661-46F6-AF00-66E1E21B2D1E}">
      <dgm:prSet/>
      <dgm:spPr/>
      <dgm:t>
        <a:bodyPr/>
        <a:lstStyle/>
        <a:p>
          <a:r>
            <a:rPr lang="en-GB" altLang="en-US" dirty="0"/>
            <a:t>FDA approved and used in USA</a:t>
          </a:r>
        </a:p>
      </dgm:t>
    </dgm:pt>
    <dgm:pt modelId="{B68352A6-D9CC-481B-9955-565853563DD4}" type="parTrans" cxnId="{230024D8-2F79-40D1-AC07-EA4975C933C6}">
      <dgm:prSet/>
      <dgm:spPr/>
      <dgm:t>
        <a:bodyPr/>
        <a:lstStyle/>
        <a:p>
          <a:endParaRPr lang="en-GB"/>
        </a:p>
      </dgm:t>
    </dgm:pt>
    <dgm:pt modelId="{CBABC4C1-8391-4758-B28E-5EC3B91AECA5}" type="sibTrans" cxnId="{230024D8-2F79-40D1-AC07-EA4975C933C6}">
      <dgm:prSet/>
      <dgm:spPr/>
      <dgm:t>
        <a:bodyPr/>
        <a:lstStyle/>
        <a:p>
          <a:endParaRPr lang="en-GB"/>
        </a:p>
      </dgm:t>
    </dgm:pt>
    <dgm:pt modelId="{8536AA45-3258-4478-8865-03B43D355FD5}" type="pres">
      <dgm:prSet presAssocID="{E5922FA1-B18C-47C3-BCEC-C2ADCD16B259}" presName="Name0" presStyleCnt="0">
        <dgm:presLayoutVars>
          <dgm:dir/>
          <dgm:animLvl val="lvl"/>
          <dgm:resizeHandles val="exact"/>
        </dgm:presLayoutVars>
      </dgm:prSet>
      <dgm:spPr/>
    </dgm:pt>
    <dgm:pt modelId="{56786778-9E65-4C75-A9BE-4499D8B979D4}" type="pres">
      <dgm:prSet presAssocID="{23C973D7-E77F-4CBD-B37A-8714CBA6D9F9}" presName="composite" presStyleCnt="0"/>
      <dgm:spPr/>
    </dgm:pt>
    <dgm:pt modelId="{F83CB675-D118-49EC-A663-4108357B1C4E}" type="pres">
      <dgm:prSet presAssocID="{23C973D7-E77F-4CBD-B37A-8714CBA6D9F9}" presName="parTx" presStyleLbl="alignNode1" presStyleIdx="0" presStyleCnt="3">
        <dgm:presLayoutVars>
          <dgm:chMax val="0"/>
          <dgm:chPref val="0"/>
          <dgm:bulletEnabled val="1"/>
        </dgm:presLayoutVars>
      </dgm:prSet>
      <dgm:spPr/>
    </dgm:pt>
    <dgm:pt modelId="{45BDC390-3730-4903-92F6-93C7F39C9F80}" type="pres">
      <dgm:prSet presAssocID="{23C973D7-E77F-4CBD-B37A-8714CBA6D9F9}" presName="desTx" presStyleLbl="alignAccFollowNode1" presStyleIdx="0" presStyleCnt="3">
        <dgm:presLayoutVars>
          <dgm:bulletEnabled val="1"/>
        </dgm:presLayoutVars>
      </dgm:prSet>
      <dgm:spPr/>
    </dgm:pt>
    <dgm:pt modelId="{94560EAE-AA2F-481B-953E-87408327EADD}" type="pres">
      <dgm:prSet presAssocID="{36DA87EA-6634-47E9-87B2-C26D1E7B1A4C}" presName="space" presStyleCnt="0"/>
      <dgm:spPr/>
    </dgm:pt>
    <dgm:pt modelId="{B8CFE6CE-83DA-446D-A83F-7D29462ADBB8}" type="pres">
      <dgm:prSet presAssocID="{5B53C322-2DC1-4E97-97E8-6BA46FD8EC10}" presName="composite" presStyleCnt="0"/>
      <dgm:spPr/>
    </dgm:pt>
    <dgm:pt modelId="{093747CB-D7FB-4B84-9F59-94F2E6A3106C}" type="pres">
      <dgm:prSet presAssocID="{5B53C322-2DC1-4E97-97E8-6BA46FD8EC10}" presName="parTx" presStyleLbl="alignNode1" presStyleIdx="1" presStyleCnt="3">
        <dgm:presLayoutVars>
          <dgm:chMax val="0"/>
          <dgm:chPref val="0"/>
          <dgm:bulletEnabled val="1"/>
        </dgm:presLayoutVars>
      </dgm:prSet>
      <dgm:spPr/>
    </dgm:pt>
    <dgm:pt modelId="{2DF934C6-54CB-4ACD-BC9E-4EF0190FA35C}" type="pres">
      <dgm:prSet presAssocID="{5B53C322-2DC1-4E97-97E8-6BA46FD8EC10}" presName="desTx" presStyleLbl="alignAccFollowNode1" presStyleIdx="1" presStyleCnt="3">
        <dgm:presLayoutVars>
          <dgm:bulletEnabled val="1"/>
        </dgm:presLayoutVars>
      </dgm:prSet>
      <dgm:spPr/>
    </dgm:pt>
    <dgm:pt modelId="{473242CF-C71C-4CBC-AC9A-680543865345}" type="pres">
      <dgm:prSet presAssocID="{5CB46745-624F-4311-A44A-80B547DADF91}" presName="space" presStyleCnt="0"/>
      <dgm:spPr/>
    </dgm:pt>
    <dgm:pt modelId="{CC812616-78A0-4A8E-9C60-2129D869E3A4}" type="pres">
      <dgm:prSet presAssocID="{3726B41D-D97F-4B17-B533-3120422DE184}" presName="composite" presStyleCnt="0"/>
      <dgm:spPr/>
    </dgm:pt>
    <dgm:pt modelId="{E1720404-F798-4E08-B4E6-8C00072B0509}" type="pres">
      <dgm:prSet presAssocID="{3726B41D-D97F-4B17-B533-3120422DE184}" presName="parTx" presStyleLbl="alignNode1" presStyleIdx="2" presStyleCnt="3">
        <dgm:presLayoutVars>
          <dgm:chMax val="0"/>
          <dgm:chPref val="0"/>
          <dgm:bulletEnabled val="1"/>
        </dgm:presLayoutVars>
      </dgm:prSet>
      <dgm:spPr/>
    </dgm:pt>
    <dgm:pt modelId="{3FB4906C-AB2B-4320-AFB8-DE8564D3EA59}" type="pres">
      <dgm:prSet presAssocID="{3726B41D-D97F-4B17-B533-3120422DE184}" presName="desTx" presStyleLbl="alignAccFollowNode1" presStyleIdx="2" presStyleCnt="3">
        <dgm:presLayoutVars>
          <dgm:bulletEnabled val="1"/>
        </dgm:presLayoutVars>
      </dgm:prSet>
      <dgm:spPr/>
    </dgm:pt>
  </dgm:ptLst>
  <dgm:cxnLst>
    <dgm:cxn modelId="{FDDC4734-2BB2-47DE-87ED-2C223A6ED489}" type="presOf" srcId="{674DC87E-D0B5-4034-A237-4F3578A57C52}" destId="{3FB4906C-AB2B-4320-AFB8-DE8564D3EA59}" srcOrd="0" destOrd="2" presId="urn:microsoft.com/office/officeart/2005/8/layout/hList1"/>
    <dgm:cxn modelId="{95AEE738-2FFD-4254-B5D7-822CB1C8A5F9}" srcId="{3726B41D-D97F-4B17-B533-3120422DE184}" destId="{674DC87E-D0B5-4034-A237-4F3578A57C52}" srcOrd="2" destOrd="0" parTransId="{588880C2-439B-49D6-8671-CC4F6306554F}" sibTransId="{5B149684-A53E-41D7-9637-A9881D172D3C}"/>
    <dgm:cxn modelId="{F653DE3C-400C-4C89-8380-84A6D8DB3587}" srcId="{E5922FA1-B18C-47C3-BCEC-C2ADCD16B259}" destId="{3726B41D-D97F-4B17-B533-3120422DE184}" srcOrd="2" destOrd="0" parTransId="{1E505F59-A342-4656-B908-7B584048A26B}" sibTransId="{97839CFC-E0D3-4A34-A1CB-B05C273957FB}"/>
    <dgm:cxn modelId="{7896093D-44FF-45F4-AFFD-B994CC4E31CA}" type="presOf" srcId="{3726B41D-D97F-4B17-B533-3120422DE184}" destId="{E1720404-F798-4E08-B4E6-8C00072B0509}" srcOrd="0" destOrd="0" presId="urn:microsoft.com/office/officeart/2005/8/layout/hList1"/>
    <dgm:cxn modelId="{3495555B-1DCE-44C8-939F-3FD066CE2D16}" type="presOf" srcId="{0ADB16E4-D974-4AC1-AC87-5D86B09ACBDF}" destId="{3FB4906C-AB2B-4320-AFB8-DE8564D3EA59}" srcOrd="0" destOrd="1" presId="urn:microsoft.com/office/officeart/2005/8/layout/hList1"/>
    <dgm:cxn modelId="{2EFB425F-76E3-4638-8C7D-AF6D0F4053D7}" srcId="{23C973D7-E77F-4CBD-B37A-8714CBA6D9F9}" destId="{60792014-B45E-45EF-8984-80E8FF400E82}" srcOrd="0" destOrd="0" parTransId="{21DAF007-5B63-4D0A-A3DB-6295D80BF329}" sibTransId="{AD43EDCA-B17E-4E6D-9723-FD71AB0493E2}"/>
    <dgm:cxn modelId="{05030E6A-172A-44CD-A6AC-F106397C6904}" srcId="{3726B41D-D97F-4B17-B533-3120422DE184}" destId="{0ADB16E4-D974-4AC1-AC87-5D86B09ACBDF}" srcOrd="1" destOrd="0" parTransId="{045CCF15-4181-4AB4-951C-8B4FB8E39347}" sibTransId="{8AE2DCC0-8459-4C2E-BC69-B937F63B2806}"/>
    <dgm:cxn modelId="{C3CDF16B-13E7-4581-97AD-E77832254271}" type="presOf" srcId="{60792014-B45E-45EF-8984-80E8FF400E82}" destId="{45BDC390-3730-4903-92F6-93C7F39C9F80}" srcOrd="0" destOrd="0" presId="urn:microsoft.com/office/officeart/2005/8/layout/hList1"/>
    <dgm:cxn modelId="{C6C07B78-B2E2-4F5D-8B40-F36C44BCF073}" srcId="{E5922FA1-B18C-47C3-BCEC-C2ADCD16B259}" destId="{23C973D7-E77F-4CBD-B37A-8714CBA6D9F9}" srcOrd="0" destOrd="0" parTransId="{0A174464-7278-4F90-951F-01D10CFE8886}" sibTransId="{36DA87EA-6634-47E9-87B2-C26D1E7B1A4C}"/>
    <dgm:cxn modelId="{47BF328F-9834-4EEF-837F-C6A2DC4FB672}" srcId="{5B53C322-2DC1-4E97-97E8-6BA46FD8EC10}" destId="{D7749A41-A898-468E-91BF-665BCFCE1648}" srcOrd="0" destOrd="0" parTransId="{87635036-19D4-419B-B129-49763EB58523}" sibTransId="{62C515FB-4436-4935-B923-43D05A94F62D}"/>
    <dgm:cxn modelId="{4A9F5B96-9E6D-4C17-9004-A450EE512616}" type="presOf" srcId="{CF524F55-1661-46F6-AF00-66E1E21B2D1E}" destId="{3FB4906C-AB2B-4320-AFB8-DE8564D3EA59}" srcOrd="0" destOrd="3" presId="urn:microsoft.com/office/officeart/2005/8/layout/hList1"/>
    <dgm:cxn modelId="{DBEBCA98-1328-4C0C-8E37-59F20D9E75F7}" type="presOf" srcId="{23C973D7-E77F-4CBD-B37A-8714CBA6D9F9}" destId="{F83CB675-D118-49EC-A663-4108357B1C4E}" srcOrd="0" destOrd="0" presId="urn:microsoft.com/office/officeart/2005/8/layout/hList1"/>
    <dgm:cxn modelId="{602F10A2-1081-46EB-BEF0-2ED6875E44EF}" srcId="{3726B41D-D97F-4B17-B533-3120422DE184}" destId="{97D6E238-98C7-4C24-B5D8-2C21FCC2B343}" srcOrd="0" destOrd="0" parTransId="{BE273FCD-9688-40AB-8373-3101A82359B7}" sibTransId="{F2EBD864-BA0C-4874-8171-B80D58AEF147}"/>
    <dgm:cxn modelId="{6B85F1AC-DC85-42DD-9BE6-A47DD13B58AF}" type="presOf" srcId="{D7749A41-A898-468E-91BF-665BCFCE1648}" destId="{2DF934C6-54CB-4ACD-BC9E-4EF0190FA35C}" srcOrd="0" destOrd="0" presId="urn:microsoft.com/office/officeart/2005/8/layout/hList1"/>
    <dgm:cxn modelId="{701833D1-59F3-40EE-9EB3-8E1E33C035C7}" type="presOf" srcId="{E5922FA1-B18C-47C3-BCEC-C2ADCD16B259}" destId="{8536AA45-3258-4478-8865-03B43D355FD5}" srcOrd="0" destOrd="0" presId="urn:microsoft.com/office/officeart/2005/8/layout/hList1"/>
    <dgm:cxn modelId="{230024D8-2F79-40D1-AC07-EA4975C933C6}" srcId="{3726B41D-D97F-4B17-B533-3120422DE184}" destId="{CF524F55-1661-46F6-AF00-66E1E21B2D1E}" srcOrd="3" destOrd="0" parTransId="{B68352A6-D9CC-481B-9955-565853563DD4}" sibTransId="{CBABC4C1-8391-4758-B28E-5EC3B91AECA5}"/>
    <dgm:cxn modelId="{B9A156E5-37F2-44C2-907D-54D8CE77618F}" srcId="{E5922FA1-B18C-47C3-BCEC-C2ADCD16B259}" destId="{5B53C322-2DC1-4E97-97E8-6BA46FD8EC10}" srcOrd="1" destOrd="0" parTransId="{41FEE296-9386-4385-A635-064E21454F4D}" sibTransId="{5CB46745-624F-4311-A44A-80B547DADF91}"/>
    <dgm:cxn modelId="{8E91FBE5-0F9F-4E88-9EDB-F7EDC0FCF4ED}" type="presOf" srcId="{97D6E238-98C7-4C24-B5D8-2C21FCC2B343}" destId="{3FB4906C-AB2B-4320-AFB8-DE8564D3EA59}" srcOrd="0" destOrd="0" presId="urn:microsoft.com/office/officeart/2005/8/layout/hList1"/>
    <dgm:cxn modelId="{EF063AEB-75CB-498F-A0A4-828376A8EA7A}" type="presOf" srcId="{5B53C322-2DC1-4E97-97E8-6BA46FD8EC10}" destId="{093747CB-D7FB-4B84-9F59-94F2E6A3106C}" srcOrd="0" destOrd="0" presId="urn:microsoft.com/office/officeart/2005/8/layout/hList1"/>
    <dgm:cxn modelId="{A56C57CD-4D31-41D8-966C-7DBAA5C353C1}" type="presParOf" srcId="{8536AA45-3258-4478-8865-03B43D355FD5}" destId="{56786778-9E65-4C75-A9BE-4499D8B979D4}" srcOrd="0" destOrd="0" presId="urn:microsoft.com/office/officeart/2005/8/layout/hList1"/>
    <dgm:cxn modelId="{5853966F-7597-4AEB-952C-78BC638341D8}" type="presParOf" srcId="{56786778-9E65-4C75-A9BE-4499D8B979D4}" destId="{F83CB675-D118-49EC-A663-4108357B1C4E}" srcOrd="0" destOrd="0" presId="urn:microsoft.com/office/officeart/2005/8/layout/hList1"/>
    <dgm:cxn modelId="{672B9DA7-B5F4-4799-83DA-3AA0EE271384}" type="presParOf" srcId="{56786778-9E65-4C75-A9BE-4499D8B979D4}" destId="{45BDC390-3730-4903-92F6-93C7F39C9F80}" srcOrd="1" destOrd="0" presId="urn:microsoft.com/office/officeart/2005/8/layout/hList1"/>
    <dgm:cxn modelId="{0E9F1DF5-DEA9-42C2-844D-14FFDEE0CB23}" type="presParOf" srcId="{8536AA45-3258-4478-8865-03B43D355FD5}" destId="{94560EAE-AA2F-481B-953E-87408327EADD}" srcOrd="1" destOrd="0" presId="urn:microsoft.com/office/officeart/2005/8/layout/hList1"/>
    <dgm:cxn modelId="{BF70F303-C274-4449-8081-49E6BB46A54C}" type="presParOf" srcId="{8536AA45-3258-4478-8865-03B43D355FD5}" destId="{B8CFE6CE-83DA-446D-A83F-7D29462ADBB8}" srcOrd="2" destOrd="0" presId="urn:microsoft.com/office/officeart/2005/8/layout/hList1"/>
    <dgm:cxn modelId="{332283E5-FBC4-4409-84E8-0EAEF0D7584F}" type="presParOf" srcId="{B8CFE6CE-83DA-446D-A83F-7D29462ADBB8}" destId="{093747CB-D7FB-4B84-9F59-94F2E6A3106C}" srcOrd="0" destOrd="0" presId="urn:microsoft.com/office/officeart/2005/8/layout/hList1"/>
    <dgm:cxn modelId="{7FC74EDC-3C11-448E-B378-D7AE8D931931}" type="presParOf" srcId="{B8CFE6CE-83DA-446D-A83F-7D29462ADBB8}" destId="{2DF934C6-54CB-4ACD-BC9E-4EF0190FA35C}" srcOrd="1" destOrd="0" presId="urn:microsoft.com/office/officeart/2005/8/layout/hList1"/>
    <dgm:cxn modelId="{009607E9-A7DF-4B79-931C-8C3EB0D01032}" type="presParOf" srcId="{8536AA45-3258-4478-8865-03B43D355FD5}" destId="{473242CF-C71C-4CBC-AC9A-680543865345}" srcOrd="3" destOrd="0" presId="urn:microsoft.com/office/officeart/2005/8/layout/hList1"/>
    <dgm:cxn modelId="{AD6590EE-0FC4-4A99-844B-BBCC779817A4}" type="presParOf" srcId="{8536AA45-3258-4478-8865-03B43D355FD5}" destId="{CC812616-78A0-4A8E-9C60-2129D869E3A4}" srcOrd="4" destOrd="0" presId="urn:microsoft.com/office/officeart/2005/8/layout/hList1"/>
    <dgm:cxn modelId="{0E06165B-D005-433A-A459-80D9F758DC41}" type="presParOf" srcId="{CC812616-78A0-4A8E-9C60-2129D869E3A4}" destId="{E1720404-F798-4E08-B4E6-8C00072B0509}" srcOrd="0" destOrd="0" presId="urn:microsoft.com/office/officeart/2005/8/layout/hList1"/>
    <dgm:cxn modelId="{D374EDDD-347F-4FDE-806E-56DD9E2F336E}" type="presParOf" srcId="{CC812616-78A0-4A8E-9C60-2129D869E3A4}" destId="{3FB4906C-AB2B-4320-AFB8-DE8564D3EA5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1EDCEA-66D0-471A-BFED-3DB9B194A01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en-GB"/>
        </a:p>
      </dgm:t>
    </dgm:pt>
    <dgm:pt modelId="{61496C63-785A-4E0A-B610-0BF633718FA4}">
      <dgm:prSet/>
      <dgm:spPr/>
      <dgm:t>
        <a:bodyPr/>
        <a:lstStyle/>
        <a:p>
          <a:pPr rtl="0"/>
          <a:r>
            <a:rPr lang="en-GB" dirty="0"/>
            <a:t>Personal thanks to:</a:t>
          </a:r>
        </a:p>
      </dgm:t>
    </dgm:pt>
    <dgm:pt modelId="{93803691-2CD5-4727-8380-A2C77EBB1E81}" type="parTrans" cxnId="{34C644FD-256A-4D7E-A829-6ECBCDE862D9}">
      <dgm:prSet/>
      <dgm:spPr/>
      <dgm:t>
        <a:bodyPr/>
        <a:lstStyle/>
        <a:p>
          <a:endParaRPr lang="en-GB"/>
        </a:p>
      </dgm:t>
    </dgm:pt>
    <dgm:pt modelId="{11F808F7-6CED-4F5E-8F5F-004FC6626B8A}" type="sibTrans" cxnId="{34C644FD-256A-4D7E-A829-6ECBCDE862D9}">
      <dgm:prSet/>
      <dgm:spPr/>
      <dgm:t>
        <a:bodyPr/>
        <a:lstStyle/>
        <a:p>
          <a:endParaRPr lang="en-GB"/>
        </a:p>
      </dgm:t>
    </dgm:pt>
    <dgm:pt modelId="{0B2884B6-7FBF-421B-A7D8-304EC771297C}">
      <dgm:prSet/>
      <dgm:spPr/>
      <dgm:t>
        <a:bodyPr/>
        <a:lstStyle/>
        <a:p>
          <a:pPr rtl="0"/>
          <a:r>
            <a:rPr lang="en-GB"/>
            <a:t>Dr Jayne Dennis                                                   </a:t>
          </a:r>
        </a:p>
      </dgm:t>
    </dgm:pt>
    <dgm:pt modelId="{E94E7A00-A783-4CA6-8419-6C8477DA32CF}" type="parTrans" cxnId="{33EC817D-D749-46EE-8C44-4CBAA5648FE7}">
      <dgm:prSet/>
      <dgm:spPr/>
      <dgm:t>
        <a:bodyPr/>
        <a:lstStyle/>
        <a:p>
          <a:endParaRPr lang="en-GB"/>
        </a:p>
      </dgm:t>
    </dgm:pt>
    <dgm:pt modelId="{0488D3AE-C355-49A4-AB0A-560B1710CA4E}" type="sibTrans" cxnId="{33EC817D-D749-46EE-8C44-4CBAA5648FE7}">
      <dgm:prSet/>
      <dgm:spPr/>
      <dgm:t>
        <a:bodyPr/>
        <a:lstStyle/>
        <a:p>
          <a:endParaRPr lang="en-GB"/>
        </a:p>
      </dgm:t>
    </dgm:pt>
    <dgm:pt modelId="{9A1FD464-7392-45EE-8BAD-A2D4A6590048}">
      <dgm:prSet/>
      <dgm:spPr/>
      <dgm:t>
        <a:bodyPr/>
        <a:lstStyle/>
        <a:p>
          <a:pPr rtl="0"/>
          <a:r>
            <a:rPr lang="en-GB" dirty="0"/>
            <a:t>Dr Harpreet Wasan &amp;Jayson Wang</a:t>
          </a:r>
        </a:p>
      </dgm:t>
    </dgm:pt>
    <dgm:pt modelId="{D9A00C92-AC1F-4454-B2F4-4F8F8890B993}" type="parTrans" cxnId="{23AE7C20-ED8C-472D-A08D-0E3C279A5AF1}">
      <dgm:prSet/>
      <dgm:spPr/>
      <dgm:t>
        <a:bodyPr/>
        <a:lstStyle/>
        <a:p>
          <a:endParaRPr lang="en-GB"/>
        </a:p>
      </dgm:t>
    </dgm:pt>
    <dgm:pt modelId="{6946106D-916B-47EF-A140-0304CFDA69C2}" type="sibTrans" cxnId="{23AE7C20-ED8C-472D-A08D-0E3C279A5AF1}">
      <dgm:prSet/>
      <dgm:spPr/>
      <dgm:t>
        <a:bodyPr/>
        <a:lstStyle/>
        <a:p>
          <a:endParaRPr lang="en-GB"/>
        </a:p>
      </dgm:t>
    </dgm:pt>
    <dgm:pt modelId="{6EA4B528-61E2-4516-9E14-02710E9694C3}">
      <dgm:prSet/>
      <dgm:spPr/>
      <dgm:t>
        <a:bodyPr/>
        <a:lstStyle/>
        <a:p>
          <a:pPr rtl="0"/>
          <a:r>
            <a:rPr lang="en-GB"/>
            <a:t>Prof David Bowtell and colleagues</a:t>
          </a:r>
        </a:p>
      </dgm:t>
    </dgm:pt>
    <dgm:pt modelId="{E3A0C7AB-AD8B-4817-803C-896A6A9A2895}" type="parTrans" cxnId="{C62EC42C-439D-4131-A45D-85CF70939922}">
      <dgm:prSet/>
      <dgm:spPr/>
      <dgm:t>
        <a:bodyPr/>
        <a:lstStyle/>
        <a:p>
          <a:endParaRPr lang="en-GB"/>
        </a:p>
      </dgm:t>
    </dgm:pt>
    <dgm:pt modelId="{B81B6AB8-C564-44FF-B141-74B1F592F53D}" type="sibTrans" cxnId="{C62EC42C-439D-4131-A45D-85CF70939922}">
      <dgm:prSet/>
      <dgm:spPr/>
      <dgm:t>
        <a:bodyPr/>
        <a:lstStyle/>
        <a:p>
          <a:endParaRPr lang="en-GB"/>
        </a:p>
      </dgm:t>
    </dgm:pt>
    <dgm:pt modelId="{7A635C29-4705-49EF-B447-96E1F9D80E23}">
      <dgm:prSet/>
      <dgm:spPr/>
      <dgm:t>
        <a:bodyPr/>
        <a:lstStyle/>
        <a:p>
          <a:pPr rtl="0"/>
          <a:r>
            <a:rPr lang="en-GB" dirty="0"/>
            <a:t>Colleagues in </a:t>
          </a:r>
          <a:r>
            <a:rPr lang="en-GB" dirty="0" err="1"/>
            <a:t>BioTheranostics</a:t>
          </a:r>
          <a:endParaRPr lang="en-GB" dirty="0"/>
        </a:p>
      </dgm:t>
    </dgm:pt>
    <dgm:pt modelId="{58B37059-F380-4F22-8AF0-72AB39063BF1}" type="parTrans" cxnId="{FA3FCF63-4B84-47DD-A397-7083F8612F7C}">
      <dgm:prSet/>
      <dgm:spPr/>
      <dgm:t>
        <a:bodyPr/>
        <a:lstStyle/>
        <a:p>
          <a:endParaRPr lang="en-GB"/>
        </a:p>
      </dgm:t>
    </dgm:pt>
    <dgm:pt modelId="{2057C49A-ECBE-4C11-90CF-AE07E8725B23}" type="sibTrans" cxnId="{FA3FCF63-4B84-47DD-A397-7083F8612F7C}">
      <dgm:prSet/>
      <dgm:spPr/>
      <dgm:t>
        <a:bodyPr/>
        <a:lstStyle/>
        <a:p>
          <a:endParaRPr lang="en-GB"/>
        </a:p>
      </dgm:t>
    </dgm:pt>
    <dgm:pt modelId="{08C8B3F2-737A-4653-885C-243E36551BCE}">
      <dgm:prSet/>
      <dgm:spPr/>
      <dgm:t>
        <a:bodyPr/>
        <a:lstStyle/>
        <a:p>
          <a:pPr rtl="0"/>
          <a:r>
            <a:rPr lang="en-GB" dirty="0"/>
            <a:t>Prof Nicol Keith</a:t>
          </a:r>
        </a:p>
      </dgm:t>
    </dgm:pt>
    <dgm:pt modelId="{C3DA7487-22A1-4C5F-8694-EDB36400BB75}" type="parTrans" cxnId="{98F49FA0-5053-45DC-B342-555800901AD7}">
      <dgm:prSet/>
      <dgm:spPr/>
      <dgm:t>
        <a:bodyPr/>
        <a:lstStyle/>
        <a:p>
          <a:endParaRPr lang="en-GB"/>
        </a:p>
      </dgm:t>
    </dgm:pt>
    <dgm:pt modelId="{F7B5F284-3DC0-4EFD-A6CF-FFC55AC401E0}" type="sibTrans" cxnId="{98F49FA0-5053-45DC-B342-555800901AD7}">
      <dgm:prSet/>
      <dgm:spPr/>
      <dgm:t>
        <a:bodyPr/>
        <a:lstStyle/>
        <a:p>
          <a:endParaRPr lang="en-GB"/>
        </a:p>
      </dgm:t>
    </dgm:pt>
    <dgm:pt modelId="{3F74A3EF-DEB0-45EC-B6BA-EEF985B887FA}">
      <dgm:prSet/>
      <dgm:spPr/>
      <dgm:t>
        <a:bodyPr/>
        <a:lstStyle/>
        <a:p>
          <a:pPr rtl="0"/>
          <a:r>
            <a:rPr lang="en-GB" dirty="0"/>
            <a:t>Prof Jeff Evans</a:t>
          </a:r>
        </a:p>
      </dgm:t>
    </dgm:pt>
    <dgm:pt modelId="{1580D57E-FBC3-40C9-8A84-1D096CE9BB92}" type="parTrans" cxnId="{0B2F9669-36DE-4FCD-9786-0138564FE283}">
      <dgm:prSet/>
      <dgm:spPr/>
      <dgm:t>
        <a:bodyPr/>
        <a:lstStyle/>
        <a:p>
          <a:endParaRPr lang="en-GB"/>
        </a:p>
      </dgm:t>
    </dgm:pt>
    <dgm:pt modelId="{A09ABAC8-012E-4603-AD85-E39EB58B06F7}" type="sibTrans" cxnId="{0B2F9669-36DE-4FCD-9786-0138564FE283}">
      <dgm:prSet/>
      <dgm:spPr/>
      <dgm:t>
        <a:bodyPr/>
        <a:lstStyle/>
        <a:p>
          <a:endParaRPr lang="en-GB"/>
        </a:p>
      </dgm:t>
    </dgm:pt>
    <dgm:pt modelId="{8274E1E5-68D3-4289-9E90-63C5A3584409}">
      <dgm:prSet/>
      <dgm:spPr/>
      <dgm:t>
        <a:bodyPr/>
        <a:lstStyle/>
        <a:p>
          <a:pPr rtl="0"/>
          <a:r>
            <a:rPr lang="en-GB" dirty="0"/>
            <a:t>Profs Andrew Biankin &amp; Sean Grimmond and colleagues</a:t>
          </a:r>
        </a:p>
      </dgm:t>
    </dgm:pt>
    <dgm:pt modelId="{0A6D63E1-773F-4E30-A76F-CD5B722EBEDE}" type="parTrans" cxnId="{E3BE63FD-96D4-468B-91B3-246BA6320F7F}">
      <dgm:prSet/>
      <dgm:spPr/>
      <dgm:t>
        <a:bodyPr/>
        <a:lstStyle/>
        <a:p>
          <a:endParaRPr lang="en-GB"/>
        </a:p>
      </dgm:t>
    </dgm:pt>
    <dgm:pt modelId="{3D9F0341-0C6A-4B6A-A513-13A560C6523D}" type="sibTrans" cxnId="{E3BE63FD-96D4-468B-91B3-246BA6320F7F}">
      <dgm:prSet/>
      <dgm:spPr/>
      <dgm:t>
        <a:bodyPr/>
        <a:lstStyle/>
        <a:p>
          <a:endParaRPr lang="en-GB"/>
        </a:p>
      </dgm:t>
    </dgm:pt>
    <dgm:pt modelId="{70899374-5F15-4785-B3E9-C23DA29093E4}">
      <dgm:prSet/>
      <dgm:spPr/>
      <dgm:t>
        <a:bodyPr/>
        <a:lstStyle/>
        <a:p>
          <a:pPr rtl="0"/>
          <a:r>
            <a:rPr lang="en-GB" dirty="0"/>
            <a:t>Personal thanks to Cancer Research UK and University of Glasgow for funding; but this presentation is my personal opinion</a:t>
          </a:r>
        </a:p>
      </dgm:t>
    </dgm:pt>
    <dgm:pt modelId="{1E2401AB-2C7B-4281-9CDA-3B825CB4F588}" type="parTrans" cxnId="{0BC67041-E78C-4BCE-AEC6-EA5157AB5A3A}">
      <dgm:prSet/>
      <dgm:spPr/>
      <dgm:t>
        <a:bodyPr/>
        <a:lstStyle/>
        <a:p>
          <a:endParaRPr lang="en-GB"/>
        </a:p>
      </dgm:t>
    </dgm:pt>
    <dgm:pt modelId="{C5703254-6D98-4910-AD62-64A82F547886}" type="sibTrans" cxnId="{0BC67041-E78C-4BCE-AEC6-EA5157AB5A3A}">
      <dgm:prSet/>
      <dgm:spPr/>
      <dgm:t>
        <a:bodyPr/>
        <a:lstStyle/>
        <a:p>
          <a:endParaRPr lang="en-GB"/>
        </a:p>
      </dgm:t>
    </dgm:pt>
    <dgm:pt modelId="{FDBCD6EB-6595-4E03-9B27-FE921AEFB6D7}">
      <dgm:prSet custT="1"/>
      <dgm:spPr/>
      <dgm:t>
        <a:bodyPr/>
        <a:lstStyle/>
        <a:p>
          <a:pPr rtl="0"/>
          <a:r>
            <a:rPr lang="en-GB" sz="2400" dirty="0"/>
            <a:t>CUP Heroes</a:t>
          </a:r>
        </a:p>
      </dgm:t>
    </dgm:pt>
    <dgm:pt modelId="{A5F2BFF2-2F58-453E-92FA-F67423DC9404}" type="parTrans" cxnId="{C99F9877-C3C3-42E9-95EE-5AFE189B5ED5}">
      <dgm:prSet/>
      <dgm:spPr/>
      <dgm:t>
        <a:bodyPr/>
        <a:lstStyle/>
        <a:p>
          <a:endParaRPr lang="en-GB"/>
        </a:p>
      </dgm:t>
    </dgm:pt>
    <dgm:pt modelId="{EB6B052D-36A9-404D-8A57-C6367464ACAC}" type="sibTrans" cxnId="{C99F9877-C3C3-42E9-95EE-5AFE189B5ED5}">
      <dgm:prSet/>
      <dgm:spPr/>
      <dgm:t>
        <a:bodyPr/>
        <a:lstStyle/>
        <a:p>
          <a:endParaRPr lang="en-GB"/>
        </a:p>
      </dgm:t>
    </dgm:pt>
    <dgm:pt modelId="{7D007DB1-E8EE-496D-B6DE-B4D5D5A25B5C}">
      <dgm:prSet custT="1"/>
      <dgm:spPr/>
      <dgm:t>
        <a:bodyPr/>
        <a:lstStyle/>
        <a:p>
          <a:pPr rtl="0"/>
          <a:r>
            <a:rPr lang="en-GB" sz="2400" dirty="0"/>
            <a:t>Pathology Heroes</a:t>
          </a:r>
        </a:p>
      </dgm:t>
    </dgm:pt>
    <dgm:pt modelId="{27C32747-3847-4A64-9195-EE09721FA67B}" type="parTrans" cxnId="{C32D2316-6194-4351-BF51-2FC2BFFC4DA4}">
      <dgm:prSet/>
      <dgm:spPr/>
      <dgm:t>
        <a:bodyPr/>
        <a:lstStyle/>
        <a:p>
          <a:endParaRPr lang="en-GB"/>
        </a:p>
      </dgm:t>
    </dgm:pt>
    <dgm:pt modelId="{1D0E2643-4CDD-474B-B49A-B4F7D785823B}" type="sibTrans" cxnId="{C32D2316-6194-4351-BF51-2FC2BFFC4DA4}">
      <dgm:prSet/>
      <dgm:spPr/>
      <dgm:t>
        <a:bodyPr/>
        <a:lstStyle/>
        <a:p>
          <a:endParaRPr lang="en-GB"/>
        </a:p>
      </dgm:t>
    </dgm:pt>
    <dgm:pt modelId="{5746056A-12A2-48F6-8904-A191706EA10D}">
      <dgm:prSet/>
      <dgm:spPr/>
      <dgm:t>
        <a:bodyPr/>
        <a:lstStyle/>
        <a:p>
          <a:pPr rtl="0"/>
          <a:r>
            <a:rPr lang="en-GB" dirty="0"/>
            <a:t>John Symons &amp; Jo’s Friends</a:t>
          </a:r>
        </a:p>
      </dgm:t>
    </dgm:pt>
    <dgm:pt modelId="{A75F74A9-3602-46C7-AB89-BC51AA92FE99}" type="parTrans" cxnId="{AD8F7308-320F-4EB9-B4E7-D79287032882}">
      <dgm:prSet/>
      <dgm:spPr/>
      <dgm:t>
        <a:bodyPr/>
        <a:lstStyle/>
        <a:p>
          <a:endParaRPr lang="en-US"/>
        </a:p>
      </dgm:t>
    </dgm:pt>
    <dgm:pt modelId="{1B3251A6-78C1-49BC-B7BA-4AC907484035}" type="sibTrans" cxnId="{AD8F7308-320F-4EB9-B4E7-D79287032882}">
      <dgm:prSet/>
      <dgm:spPr/>
      <dgm:t>
        <a:bodyPr/>
        <a:lstStyle/>
        <a:p>
          <a:endParaRPr lang="en-US"/>
        </a:p>
      </dgm:t>
    </dgm:pt>
    <dgm:pt modelId="{4AAF54E3-3563-4B83-8090-14E2FA1D2590}">
      <dgm:prSet/>
      <dgm:spPr/>
      <dgm:t>
        <a:bodyPr/>
        <a:lstStyle/>
        <a:p>
          <a:pPr rtl="0"/>
          <a:r>
            <a:rPr lang="en-GB" dirty="0"/>
            <a:t>Profs John Schofield, Paul Barrett and colleagues</a:t>
          </a:r>
        </a:p>
      </dgm:t>
    </dgm:pt>
    <dgm:pt modelId="{13F2CE1D-4258-4388-AE23-655CE2FAC8E8}" type="parTrans" cxnId="{CC0C2AB0-204B-45A1-A3CC-6200EB222EF8}">
      <dgm:prSet/>
      <dgm:spPr/>
      <dgm:t>
        <a:bodyPr/>
        <a:lstStyle/>
        <a:p>
          <a:endParaRPr lang="en-US"/>
        </a:p>
      </dgm:t>
    </dgm:pt>
    <dgm:pt modelId="{0AD791C8-CA05-4056-9BE4-C71E80CB87D8}" type="sibTrans" cxnId="{CC0C2AB0-204B-45A1-A3CC-6200EB222EF8}">
      <dgm:prSet/>
      <dgm:spPr/>
      <dgm:t>
        <a:bodyPr/>
        <a:lstStyle/>
        <a:p>
          <a:endParaRPr lang="en-US"/>
        </a:p>
      </dgm:t>
    </dgm:pt>
    <dgm:pt modelId="{85D57051-8F03-428D-8AFD-DFF36EF15ECF}" type="pres">
      <dgm:prSet presAssocID="{621EDCEA-66D0-471A-BFED-3DB9B194A01C}" presName="matrix" presStyleCnt="0">
        <dgm:presLayoutVars>
          <dgm:chMax val="1"/>
          <dgm:dir/>
          <dgm:resizeHandles val="exact"/>
        </dgm:presLayoutVars>
      </dgm:prSet>
      <dgm:spPr/>
    </dgm:pt>
    <dgm:pt modelId="{D3B21A8A-BEDD-4322-B30F-74274690CA17}" type="pres">
      <dgm:prSet presAssocID="{621EDCEA-66D0-471A-BFED-3DB9B194A01C}" presName="diamond" presStyleLbl="bgShp" presStyleIdx="0" presStyleCnt="1"/>
      <dgm:spPr/>
    </dgm:pt>
    <dgm:pt modelId="{8350EB86-9528-4ECD-A6CB-9F26E7D57E8C}" type="pres">
      <dgm:prSet presAssocID="{621EDCEA-66D0-471A-BFED-3DB9B194A01C}" presName="quad1" presStyleLbl="node1" presStyleIdx="0" presStyleCnt="4">
        <dgm:presLayoutVars>
          <dgm:chMax val="0"/>
          <dgm:chPref val="0"/>
          <dgm:bulletEnabled val="1"/>
        </dgm:presLayoutVars>
      </dgm:prSet>
      <dgm:spPr/>
    </dgm:pt>
    <dgm:pt modelId="{5800FE9C-D12D-40CA-AD40-4A993163381F}" type="pres">
      <dgm:prSet presAssocID="{621EDCEA-66D0-471A-BFED-3DB9B194A01C}" presName="quad2" presStyleLbl="node1" presStyleIdx="1" presStyleCnt="4">
        <dgm:presLayoutVars>
          <dgm:chMax val="0"/>
          <dgm:chPref val="0"/>
          <dgm:bulletEnabled val="1"/>
        </dgm:presLayoutVars>
      </dgm:prSet>
      <dgm:spPr/>
    </dgm:pt>
    <dgm:pt modelId="{34530D99-6904-4AC5-BCFA-FDD2EDEF28DD}" type="pres">
      <dgm:prSet presAssocID="{621EDCEA-66D0-471A-BFED-3DB9B194A01C}" presName="quad3" presStyleLbl="node1" presStyleIdx="2" presStyleCnt="4">
        <dgm:presLayoutVars>
          <dgm:chMax val="0"/>
          <dgm:chPref val="0"/>
          <dgm:bulletEnabled val="1"/>
        </dgm:presLayoutVars>
      </dgm:prSet>
      <dgm:spPr/>
    </dgm:pt>
    <dgm:pt modelId="{E8BADBB6-D257-4695-A28F-572D2ABF5791}" type="pres">
      <dgm:prSet presAssocID="{621EDCEA-66D0-471A-BFED-3DB9B194A01C}" presName="quad4" presStyleLbl="node1" presStyleIdx="3" presStyleCnt="4">
        <dgm:presLayoutVars>
          <dgm:chMax val="0"/>
          <dgm:chPref val="0"/>
          <dgm:bulletEnabled val="1"/>
        </dgm:presLayoutVars>
      </dgm:prSet>
      <dgm:spPr/>
    </dgm:pt>
  </dgm:ptLst>
  <dgm:cxnLst>
    <dgm:cxn modelId="{AD8F7308-320F-4EB9-B4E7-D79287032882}" srcId="{61496C63-785A-4E0A-B610-0BF633718FA4}" destId="{5746056A-12A2-48F6-8904-A191706EA10D}" srcOrd="7" destOrd="0" parTransId="{A75F74A9-3602-46C7-AB89-BC51AA92FE99}" sibTransId="{1B3251A6-78C1-49BC-B7BA-4AC907484035}"/>
    <dgm:cxn modelId="{C32D2316-6194-4351-BF51-2FC2BFFC4DA4}" srcId="{621EDCEA-66D0-471A-BFED-3DB9B194A01C}" destId="{7D007DB1-E8EE-496D-B6DE-B4D5D5A25B5C}" srcOrd="3" destOrd="0" parTransId="{27C32747-3847-4A64-9195-EE09721FA67B}" sibTransId="{1D0E2643-4CDD-474B-B49A-B4F7D785823B}"/>
    <dgm:cxn modelId="{23AE7C20-ED8C-472D-A08D-0E3C279A5AF1}" srcId="{61496C63-785A-4E0A-B610-0BF633718FA4}" destId="{9A1FD464-7392-45EE-8BAD-A2D4A6590048}" srcOrd="1" destOrd="0" parTransId="{D9A00C92-AC1F-4454-B2F4-4F8F8890B993}" sibTransId="{6946106D-916B-47EF-A140-0304CFDA69C2}"/>
    <dgm:cxn modelId="{C62EC42C-439D-4131-A45D-85CF70939922}" srcId="{61496C63-785A-4E0A-B610-0BF633718FA4}" destId="{6EA4B528-61E2-4516-9E14-02710E9694C3}" srcOrd="2" destOrd="0" parTransId="{E3A0C7AB-AD8B-4817-803C-896A6A9A2895}" sibTransId="{B81B6AB8-C564-44FF-B141-74B1F592F53D}"/>
    <dgm:cxn modelId="{2D543A31-2B75-425B-8E53-CFC5DBC99DF1}" type="presOf" srcId="{6EA4B528-61E2-4516-9E14-02710E9694C3}" destId="{5800FE9C-D12D-40CA-AD40-4A993163381F}" srcOrd="0" destOrd="3" presId="urn:microsoft.com/office/officeart/2005/8/layout/matrix3"/>
    <dgm:cxn modelId="{72F9A036-70BD-422C-9369-A1E439B360A2}" type="presOf" srcId="{4AAF54E3-3563-4B83-8090-14E2FA1D2590}" destId="{5800FE9C-D12D-40CA-AD40-4A993163381F}" srcOrd="0" destOrd="9" presId="urn:microsoft.com/office/officeart/2005/8/layout/matrix3"/>
    <dgm:cxn modelId="{0BC67041-E78C-4BCE-AEC6-EA5157AB5A3A}" srcId="{621EDCEA-66D0-471A-BFED-3DB9B194A01C}" destId="{70899374-5F15-4785-B3E9-C23DA29093E4}" srcOrd="2" destOrd="0" parTransId="{1E2401AB-2C7B-4281-9CDA-3B825CB4F588}" sibTransId="{C5703254-6D98-4910-AD62-64A82F547886}"/>
    <dgm:cxn modelId="{FA3FCF63-4B84-47DD-A397-7083F8612F7C}" srcId="{61496C63-785A-4E0A-B610-0BF633718FA4}" destId="{7A635C29-4705-49EF-B447-96E1F9D80E23}" srcOrd="3" destOrd="0" parTransId="{58B37059-F380-4F22-8AF0-72AB39063BF1}" sibTransId="{2057C49A-ECBE-4C11-90CF-AE07E8725B23}"/>
    <dgm:cxn modelId="{F4944366-7A85-40AF-8438-A48810E314BC}" type="presOf" srcId="{FDBCD6EB-6595-4E03-9B27-FE921AEFB6D7}" destId="{8350EB86-9528-4ECD-A6CB-9F26E7D57E8C}" srcOrd="0" destOrd="0" presId="urn:microsoft.com/office/officeart/2005/8/layout/matrix3"/>
    <dgm:cxn modelId="{315A9E66-6919-4D32-BFC8-ECFEA2C392FD}" type="presOf" srcId="{61496C63-785A-4E0A-B610-0BF633718FA4}" destId="{5800FE9C-D12D-40CA-AD40-4A993163381F}" srcOrd="0" destOrd="0" presId="urn:microsoft.com/office/officeart/2005/8/layout/matrix3"/>
    <dgm:cxn modelId="{35B34549-F117-4F95-93A3-824EEE476F25}" type="presOf" srcId="{0B2884B6-7FBF-421B-A7D8-304EC771297C}" destId="{5800FE9C-D12D-40CA-AD40-4A993163381F}" srcOrd="0" destOrd="1" presId="urn:microsoft.com/office/officeart/2005/8/layout/matrix3"/>
    <dgm:cxn modelId="{0B2F9669-36DE-4FCD-9786-0138564FE283}" srcId="{61496C63-785A-4E0A-B610-0BF633718FA4}" destId="{3F74A3EF-DEB0-45EC-B6BA-EEF985B887FA}" srcOrd="5" destOrd="0" parTransId="{1580D57E-FBC3-40C9-8A84-1D096CE9BB92}" sibTransId="{A09ABAC8-012E-4603-AD85-E39EB58B06F7}"/>
    <dgm:cxn modelId="{60007F6B-3C9C-42B5-8ADE-2242308C89D5}" type="presOf" srcId="{7A635C29-4705-49EF-B447-96E1F9D80E23}" destId="{5800FE9C-D12D-40CA-AD40-4A993163381F}" srcOrd="0" destOrd="4" presId="urn:microsoft.com/office/officeart/2005/8/layout/matrix3"/>
    <dgm:cxn modelId="{85C47B4D-6E06-411C-80A0-521BAB67BED7}" type="presOf" srcId="{621EDCEA-66D0-471A-BFED-3DB9B194A01C}" destId="{85D57051-8F03-428D-8AFD-DFF36EF15ECF}" srcOrd="0" destOrd="0" presId="urn:microsoft.com/office/officeart/2005/8/layout/matrix3"/>
    <dgm:cxn modelId="{48B01874-0A0E-4DCD-8D2C-F6F44CBA58D8}" type="presOf" srcId="{5746056A-12A2-48F6-8904-A191706EA10D}" destId="{5800FE9C-D12D-40CA-AD40-4A993163381F}" srcOrd="0" destOrd="8" presId="urn:microsoft.com/office/officeart/2005/8/layout/matrix3"/>
    <dgm:cxn modelId="{C99F9877-C3C3-42E9-95EE-5AFE189B5ED5}" srcId="{621EDCEA-66D0-471A-BFED-3DB9B194A01C}" destId="{FDBCD6EB-6595-4E03-9B27-FE921AEFB6D7}" srcOrd="0" destOrd="0" parTransId="{A5F2BFF2-2F58-453E-92FA-F67423DC9404}" sibTransId="{EB6B052D-36A9-404D-8A57-C6367464ACAC}"/>
    <dgm:cxn modelId="{33EC817D-D749-46EE-8C44-4CBAA5648FE7}" srcId="{61496C63-785A-4E0A-B610-0BF633718FA4}" destId="{0B2884B6-7FBF-421B-A7D8-304EC771297C}" srcOrd="0" destOrd="0" parTransId="{E94E7A00-A783-4CA6-8419-6C8477DA32CF}" sibTransId="{0488D3AE-C355-49A4-AB0A-560B1710CA4E}"/>
    <dgm:cxn modelId="{98F49FA0-5053-45DC-B342-555800901AD7}" srcId="{61496C63-785A-4E0A-B610-0BF633718FA4}" destId="{08C8B3F2-737A-4653-885C-243E36551BCE}" srcOrd="4" destOrd="0" parTransId="{C3DA7487-22A1-4C5F-8694-EDB36400BB75}" sibTransId="{F7B5F284-3DC0-4EFD-A6CF-FFC55AC401E0}"/>
    <dgm:cxn modelId="{DEC388A9-9B93-4044-AFB8-1EFC90EA4A71}" type="presOf" srcId="{9A1FD464-7392-45EE-8BAD-A2D4A6590048}" destId="{5800FE9C-D12D-40CA-AD40-4A993163381F}" srcOrd="0" destOrd="2" presId="urn:microsoft.com/office/officeart/2005/8/layout/matrix3"/>
    <dgm:cxn modelId="{7A0F98AB-CAA1-453D-BC7E-21CA7D47A68E}" type="presOf" srcId="{08C8B3F2-737A-4653-885C-243E36551BCE}" destId="{5800FE9C-D12D-40CA-AD40-4A993163381F}" srcOrd="0" destOrd="5" presId="urn:microsoft.com/office/officeart/2005/8/layout/matrix3"/>
    <dgm:cxn modelId="{CC0C2AB0-204B-45A1-A3CC-6200EB222EF8}" srcId="{61496C63-785A-4E0A-B610-0BF633718FA4}" destId="{4AAF54E3-3563-4B83-8090-14E2FA1D2590}" srcOrd="8" destOrd="0" parTransId="{13F2CE1D-4258-4388-AE23-655CE2FAC8E8}" sibTransId="{0AD791C8-CA05-4056-9BE4-C71E80CB87D8}"/>
    <dgm:cxn modelId="{15BF48B1-8E7D-485C-89B4-D578204ED654}" type="presOf" srcId="{8274E1E5-68D3-4289-9E90-63C5A3584409}" destId="{5800FE9C-D12D-40CA-AD40-4A993163381F}" srcOrd="0" destOrd="7" presId="urn:microsoft.com/office/officeart/2005/8/layout/matrix3"/>
    <dgm:cxn modelId="{2C3345CC-2CC8-482B-9D36-97D2FBCCF335}" type="presOf" srcId="{3F74A3EF-DEB0-45EC-B6BA-EEF985B887FA}" destId="{5800FE9C-D12D-40CA-AD40-4A993163381F}" srcOrd="0" destOrd="6" presId="urn:microsoft.com/office/officeart/2005/8/layout/matrix3"/>
    <dgm:cxn modelId="{DA26F5E8-F0A4-489B-8D19-AEEBD93AAB9B}" type="presOf" srcId="{70899374-5F15-4785-B3E9-C23DA29093E4}" destId="{34530D99-6904-4AC5-BCFA-FDD2EDEF28DD}" srcOrd="0" destOrd="0" presId="urn:microsoft.com/office/officeart/2005/8/layout/matrix3"/>
    <dgm:cxn modelId="{A8D621F1-5660-40CF-A0F3-5E9F3971AD69}" type="presOf" srcId="{7D007DB1-E8EE-496D-B6DE-B4D5D5A25B5C}" destId="{E8BADBB6-D257-4695-A28F-572D2ABF5791}" srcOrd="0" destOrd="0" presId="urn:microsoft.com/office/officeart/2005/8/layout/matrix3"/>
    <dgm:cxn modelId="{E3BE63FD-96D4-468B-91B3-246BA6320F7F}" srcId="{61496C63-785A-4E0A-B610-0BF633718FA4}" destId="{8274E1E5-68D3-4289-9E90-63C5A3584409}" srcOrd="6" destOrd="0" parTransId="{0A6D63E1-773F-4E30-A76F-CD5B722EBEDE}" sibTransId="{3D9F0341-0C6A-4B6A-A513-13A560C6523D}"/>
    <dgm:cxn modelId="{34C644FD-256A-4D7E-A829-6ECBCDE862D9}" srcId="{621EDCEA-66D0-471A-BFED-3DB9B194A01C}" destId="{61496C63-785A-4E0A-B610-0BF633718FA4}" srcOrd="1" destOrd="0" parTransId="{93803691-2CD5-4727-8380-A2C77EBB1E81}" sibTransId="{11F808F7-6CED-4F5E-8F5F-004FC6626B8A}"/>
    <dgm:cxn modelId="{A55DB13C-9831-4265-9A79-9C9DD5EDC406}" type="presParOf" srcId="{85D57051-8F03-428D-8AFD-DFF36EF15ECF}" destId="{D3B21A8A-BEDD-4322-B30F-74274690CA17}" srcOrd="0" destOrd="0" presId="urn:microsoft.com/office/officeart/2005/8/layout/matrix3"/>
    <dgm:cxn modelId="{61FBF59D-048D-4D19-AA7E-461782F5992C}" type="presParOf" srcId="{85D57051-8F03-428D-8AFD-DFF36EF15ECF}" destId="{8350EB86-9528-4ECD-A6CB-9F26E7D57E8C}" srcOrd="1" destOrd="0" presId="urn:microsoft.com/office/officeart/2005/8/layout/matrix3"/>
    <dgm:cxn modelId="{5A8BBCC4-F46B-4070-93F6-6554805A75AE}" type="presParOf" srcId="{85D57051-8F03-428D-8AFD-DFF36EF15ECF}" destId="{5800FE9C-D12D-40CA-AD40-4A993163381F}" srcOrd="2" destOrd="0" presId="urn:microsoft.com/office/officeart/2005/8/layout/matrix3"/>
    <dgm:cxn modelId="{0B20D090-F0C7-42E1-8F6B-2A7EDCBF6029}" type="presParOf" srcId="{85D57051-8F03-428D-8AFD-DFF36EF15ECF}" destId="{34530D99-6904-4AC5-BCFA-FDD2EDEF28DD}" srcOrd="3" destOrd="0" presId="urn:microsoft.com/office/officeart/2005/8/layout/matrix3"/>
    <dgm:cxn modelId="{1189CDC5-DCDA-4B04-A25B-185C239AC992}" type="presParOf" srcId="{85D57051-8F03-428D-8AFD-DFF36EF15ECF}" destId="{E8BADBB6-D257-4695-A28F-572D2ABF579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B58A67-C5C1-4A03-AD69-9A67F8F8BAC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076D12F7-E5BD-4E8A-A253-261F030F7960}">
      <dgm:prSet/>
      <dgm:spPr/>
      <dgm:t>
        <a:bodyPr/>
        <a:lstStyle/>
        <a:p>
          <a:pPr algn="r" rtl="0"/>
          <a:r>
            <a:rPr lang="en-GB" b="1" dirty="0"/>
            <a:t>Where from? RNA </a:t>
          </a:r>
          <a:r>
            <a:rPr lang="en-GB" b="1" dirty="0" err="1"/>
            <a:t>etc</a:t>
          </a:r>
          <a:r>
            <a:rPr lang="en-GB" b="1" dirty="0"/>
            <a:t> for tissue of origin</a:t>
          </a:r>
          <a:endParaRPr lang="en-GB" dirty="0"/>
        </a:p>
      </dgm:t>
    </dgm:pt>
    <dgm:pt modelId="{2DB1074D-8741-4213-A82E-7982B8C5887F}" type="parTrans" cxnId="{7AB1F64C-EDEC-4FEE-B4AC-04EFAF7116A1}">
      <dgm:prSet/>
      <dgm:spPr/>
      <dgm:t>
        <a:bodyPr/>
        <a:lstStyle/>
        <a:p>
          <a:endParaRPr lang="en-GB"/>
        </a:p>
      </dgm:t>
    </dgm:pt>
    <dgm:pt modelId="{3B6EBE16-3A77-408C-9EAD-459A3CE9A1B1}" type="sibTrans" cxnId="{7AB1F64C-EDEC-4FEE-B4AC-04EFAF7116A1}">
      <dgm:prSet/>
      <dgm:spPr/>
      <dgm:t>
        <a:bodyPr/>
        <a:lstStyle/>
        <a:p>
          <a:endParaRPr lang="en-GB"/>
        </a:p>
      </dgm:t>
    </dgm:pt>
    <dgm:pt modelId="{7731F316-6CBE-49AD-9C94-5335487BD667}" type="pres">
      <dgm:prSet presAssocID="{FAB58A67-C5C1-4A03-AD69-9A67F8F8BACA}" presName="linear" presStyleCnt="0">
        <dgm:presLayoutVars>
          <dgm:animLvl val="lvl"/>
          <dgm:resizeHandles val="exact"/>
        </dgm:presLayoutVars>
      </dgm:prSet>
      <dgm:spPr/>
    </dgm:pt>
    <dgm:pt modelId="{71467D33-5AFD-4D41-8B61-69FFE8189702}" type="pres">
      <dgm:prSet presAssocID="{076D12F7-E5BD-4E8A-A253-261F030F7960}" presName="parentText" presStyleLbl="node1" presStyleIdx="0" presStyleCnt="1">
        <dgm:presLayoutVars>
          <dgm:chMax val="0"/>
          <dgm:bulletEnabled val="1"/>
        </dgm:presLayoutVars>
      </dgm:prSet>
      <dgm:spPr/>
    </dgm:pt>
  </dgm:ptLst>
  <dgm:cxnLst>
    <dgm:cxn modelId="{7AB1F64C-EDEC-4FEE-B4AC-04EFAF7116A1}" srcId="{FAB58A67-C5C1-4A03-AD69-9A67F8F8BACA}" destId="{076D12F7-E5BD-4E8A-A253-261F030F7960}" srcOrd="0" destOrd="0" parTransId="{2DB1074D-8741-4213-A82E-7982B8C5887F}" sibTransId="{3B6EBE16-3A77-408C-9EAD-459A3CE9A1B1}"/>
    <dgm:cxn modelId="{1FF4C474-0FCD-4580-ACE4-E9645161D8F0}" type="presOf" srcId="{FAB58A67-C5C1-4A03-AD69-9A67F8F8BACA}" destId="{7731F316-6CBE-49AD-9C94-5335487BD667}" srcOrd="0" destOrd="0" presId="urn:microsoft.com/office/officeart/2005/8/layout/vList2"/>
    <dgm:cxn modelId="{00865A7E-4A73-47D7-A1EC-8A95551F7678}" type="presOf" srcId="{076D12F7-E5BD-4E8A-A253-261F030F7960}" destId="{71467D33-5AFD-4D41-8B61-69FFE8189702}" srcOrd="0" destOrd="0" presId="urn:microsoft.com/office/officeart/2005/8/layout/vList2"/>
    <dgm:cxn modelId="{ECF99C4C-4191-442F-995D-F4DA60918807}" type="presParOf" srcId="{7731F316-6CBE-49AD-9C94-5335487BD667}" destId="{71467D33-5AFD-4D41-8B61-69FFE818970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B58A67-C5C1-4A03-AD69-9A67F8F8BAC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076D12F7-E5BD-4E8A-A253-261F030F7960}">
      <dgm:prSet/>
      <dgm:spPr/>
      <dgm:t>
        <a:bodyPr/>
        <a:lstStyle/>
        <a:p>
          <a:pPr algn="r" rtl="0"/>
          <a:r>
            <a:rPr lang="en-GB" b="1" dirty="0"/>
            <a:t>Where from? RNA </a:t>
          </a:r>
          <a:r>
            <a:rPr lang="en-GB" b="1" dirty="0" err="1"/>
            <a:t>etc</a:t>
          </a:r>
          <a:r>
            <a:rPr lang="en-GB" b="1" dirty="0"/>
            <a:t> for tissue of origin</a:t>
          </a:r>
          <a:endParaRPr lang="en-GB" dirty="0"/>
        </a:p>
      </dgm:t>
    </dgm:pt>
    <dgm:pt modelId="{2DB1074D-8741-4213-A82E-7982B8C5887F}" type="parTrans" cxnId="{7AB1F64C-EDEC-4FEE-B4AC-04EFAF7116A1}">
      <dgm:prSet/>
      <dgm:spPr/>
      <dgm:t>
        <a:bodyPr/>
        <a:lstStyle/>
        <a:p>
          <a:endParaRPr lang="en-GB"/>
        </a:p>
      </dgm:t>
    </dgm:pt>
    <dgm:pt modelId="{3B6EBE16-3A77-408C-9EAD-459A3CE9A1B1}" type="sibTrans" cxnId="{7AB1F64C-EDEC-4FEE-B4AC-04EFAF7116A1}">
      <dgm:prSet/>
      <dgm:spPr/>
      <dgm:t>
        <a:bodyPr/>
        <a:lstStyle/>
        <a:p>
          <a:endParaRPr lang="en-GB"/>
        </a:p>
      </dgm:t>
    </dgm:pt>
    <dgm:pt modelId="{7731F316-6CBE-49AD-9C94-5335487BD667}" type="pres">
      <dgm:prSet presAssocID="{FAB58A67-C5C1-4A03-AD69-9A67F8F8BACA}" presName="linear" presStyleCnt="0">
        <dgm:presLayoutVars>
          <dgm:animLvl val="lvl"/>
          <dgm:resizeHandles val="exact"/>
        </dgm:presLayoutVars>
      </dgm:prSet>
      <dgm:spPr/>
    </dgm:pt>
    <dgm:pt modelId="{71467D33-5AFD-4D41-8B61-69FFE8189702}" type="pres">
      <dgm:prSet presAssocID="{076D12F7-E5BD-4E8A-A253-261F030F7960}" presName="parentText" presStyleLbl="node1" presStyleIdx="0" presStyleCnt="1">
        <dgm:presLayoutVars>
          <dgm:chMax val="0"/>
          <dgm:bulletEnabled val="1"/>
        </dgm:presLayoutVars>
      </dgm:prSet>
      <dgm:spPr/>
    </dgm:pt>
  </dgm:ptLst>
  <dgm:cxnLst>
    <dgm:cxn modelId="{C3207A1A-5393-4A80-98A3-8DA29BD5629B}" type="presOf" srcId="{076D12F7-E5BD-4E8A-A253-261F030F7960}" destId="{71467D33-5AFD-4D41-8B61-69FFE8189702}" srcOrd="0" destOrd="0" presId="urn:microsoft.com/office/officeart/2005/8/layout/vList2"/>
    <dgm:cxn modelId="{7AB1F64C-EDEC-4FEE-B4AC-04EFAF7116A1}" srcId="{FAB58A67-C5C1-4A03-AD69-9A67F8F8BACA}" destId="{076D12F7-E5BD-4E8A-A253-261F030F7960}" srcOrd="0" destOrd="0" parTransId="{2DB1074D-8741-4213-A82E-7982B8C5887F}" sibTransId="{3B6EBE16-3A77-408C-9EAD-459A3CE9A1B1}"/>
    <dgm:cxn modelId="{1B484DF9-D576-40A2-A275-E23CB1D15E86}" type="presOf" srcId="{FAB58A67-C5C1-4A03-AD69-9A67F8F8BACA}" destId="{7731F316-6CBE-49AD-9C94-5335487BD667}" srcOrd="0" destOrd="0" presId="urn:microsoft.com/office/officeart/2005/8/layout/vList2"/>
    <dgm:cxn modelId="{4127BA76-A5C6-4D86-B91D-B35A2377E3E8}" type="presParOf" srcId="{7731F316-6CBE-49AD-9C94-5335487BD667}" destId="{71467D33-5AFD-4D41-8B61-69FFE818970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B58A67-C5C1-4A03-AD69-9A67F8F8BAC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076D12F7-E5BD-4E8A-A253-261F030F7960}">
      <dgm:prSet/>
      <dgm:spPr/>
      <dgm:t>
        <a:bodyPr/>
        <a:lstStyle/>
        <a:p>
          <a:pPr algn="r" rtl="0"/>
          <a:r>
            <a:rPr lang="en-GB" b="1" dirty="0"/>
            <a:t>Where              going to? “Actionable” mutations</a:t>
          </a:r>
          <a:endParaRPr lang="en-GB" dirty="0"/>
        </a:p>
      </dgm:t>
    </dgm:pt>
    <dgm:pt modelId="{2DB1074D-8741-4213-A82E-7982B8C5887F}" type="parTrans" cxnId="{7AB1F64C-EDEC-4FEE-B4AC-04EFAF7116A1}">
      <dgm:prSet/>
      <dgm:spPr/>
      <dgm:t>
        <a:bodyPr/>
        <a:lstStyle/>
        <a:p>
          <a:endParaRPr lang="en-GB"/>
        </a:p>
      </dgm:t>
    </dgm:pt>
    <dgm:pt modelId="{3B6EBE16-3A77-408C-9EAD-459A3CE9A1B1}" type="sibTrans" cxnId="{7AB1F64C-EDEC-4FEE-B4AC-04EFAF7116A1}">
      <dgm:prSet/>
      <dgm:spPr/>
      <dgm:t>
        <a:bodyPr/>
        <a:lstStyle/>
        <a:p>
          <a:endParaRPr lang="en-GB"/>
        </a:p>
      </dgm:t>
    </dgm:pt>
    <dgm:pt modelId="{7731F316-6CBE-49AD-9C94-5335487BD667}" type="pres">
      <dgm:prSet presAssocID="{FAB58A67-C5C1-4A03-AD69-9A67F8F8BACA}" presName="linear" presStyleCnt="0">
        <dgm:presLayoutVars>
          <dgm:animLvl val="lvl"/>
          <dgm:resizeHandles val="exact"/>
        </dgm:presLayoutVars>
      </dgm:prSet>
      <dgm:spPr/>
    </dgm:pt>
    <dgm:pt modelId="{71467D33-5AFD-4D41-8B61-69FFE8189702}" type="pres">
      <dgm:prSet presAssocID="{076D12F7-E5BD-4E8A-A253-261F030F7960}" presName="parentText" presStyleLbl="node1" presStyleIdx="0" presStyleCnt="1">
        <dgm:presLayoutVars>
          <dgm:chMax val="0"/>
          <dgm:bulletEnabled val="1"/>
        </dgm:presLayoutVars>
      </dgm:prSet>
      <dgm:spPr/>
    </dgm:pt>
  </dgm:ptLst>
  <dgm:cxnLst>
    <dgm:cxn modelId="{7AB1F64C-EDEC-4FEE-B4AC-04EFAF7116A1}" srcId="{FAB58A67-C5C1-4A03-AD69-9A67F8F8BACA}" destId="{076D12F7-E5BD-4E8A-A253-261F030F7960}" srcOrd="0" destOrd="0" parTransId="{2DB1074D-8741-4213-A82E-7982B8C5887F}" sibTransId="{3B6EBE16-3A77-408C-9EAD-459A3CE9A1B1}"/>
    <dgm:cxn modelId="{8AD38A89-B112-4F04-8CB2-41BDA9024D1B}" type="presOf" srcId="{FAB58A67-C5C1-4A03-AD69-9A67F8F8BACA}" destId="{7731F316-6CBE-49AD-9C94-5335487BD667}" srcOrd="0" destOrd="0" presId="urn:microsoft.com/office/officeart/2005/8/layout/vList2"/>
    <dgm:cxn modelId="{50D9D3DF-C741-4B35-9164-41299660753D}" type="presOf" srcId="{076D12F7-E5BD-4E8A-A253-261F030F7960}" destId="{71467D33-5AFD-4D41-8B61-69FFE8189702}" srcOrd="0" destOrd="0" presId="urn:microsoft.com/office/officeart/2005/8/layout/vList2"/>
    <dgm:cxn modelId="{27CAF1F2-1608-49CA-A8D4-23165953C564}" type="presParOf" srcId="{7731F316-6CBE-49AD-9C94-5335487BD667}" destId="{71467D33-5AFD-4D41-8B61-69FFE8189702}"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B58A67-C5C1-4A03-AD69-9A67F8F8BAC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076D12F7-E5BD-4E8A-A253-261F030F7960}">
      <dgm:prSet/>
      <dgm:spPr/>
      <dgm:t>
        <a:bodyPr/>
        <a:lstStyle/>
        <a:p>
          <a:pPr algn="r" rtl="0"/>
          <a:r>
            <a:rPr lang="en-GB" b="1" dirty="0">
              <a:effectLst>
                <a:outerShdw blurRad="38100" dist="38100" dir="2700000" algn="tl">
                  <a:srgbClr val="000000">
                    <a:alpha val="43137"/>
                  </a:srgbClr>
                </a:outerShdw>
              </a:effectLst>
            </a:rPr>
            <a:t>Where from? RNA </a:t>
          </a:r>
          <a:r>
            <a:rPr lang="en-GB" b="1" dirty="0" err="1">
              <a:effectLst>
                <a:outerShdw blurRad="38100" dist="38100" dir="2700000" algn="tl">
                  <a:srgbClr val="000000">
                    <a:alpha val="43137"/>
                  </a:srgbClr>
                </a:outerShdw>
              </a:effectLst>
            </a:rPr>
            <a:t>etc</a:t>
          </a:r>
          <a:r>
            <a:rPr lang="en-GB" b="1" dirty="0">
              <a:effectLst>
                <a:outerShdw blurRad="38100" dist="38100" dir="2700000" algn="tl">
                  <a:srgbClr val="000000">
                    <a:alpha val="43137"/>
                  </a:srgbClr>
                </a:outerShdw>
              </a:effectLst>
            </a:rPr>
            <a:t> for tissue of origin</a:t>
          </a:r>
          <a:endParaRPr lang="en-GB" dirty="0">
            <a:effectLst>
              <a:outerShdw blurRad="38100" dist="38100" dir="2700000" algn="tl">
                <a:srgbClr val="000000">
                  <a:alpha val="43137"/>
                </a:srgbClr>
              </a:outerShdw>
            </a:effectLst>
          </a:endParaRPr>
        </a:p>
      </dgm:t>
    </dgm:pt>
    <dgm:pt modelId="{2DB1074D-8741-4213-A82E-7982B8C5887F}" type="parTrans" cxnId="{7AB1F64C-EDEC-4FEE-B4AC-04EFAF7116A1}">
      <dgm:prSet/>
      <dgm:spPr/>
      <dgm:t>
        <a:bodyPr/>
        <a:lstStyle/>
        <a:p>
          <a:endParaRPr lang="en-GB"/>
        </a:p>
      </dgm:t>
    </dgm:pt>
    <dgm:pt modelId="{3B6EBE16-3A77-408C-9EAD-459A3CE9A1B1}" type="sibTrans" cxnId="{7AB1F64C-EDEC-4FEE-B4AC-04EFAF7116A1}">
      <dgm:prSet/>
      <dgm:spPr/>
      <dgm:t>
        <a:bodyPr/>
        <a:lstStyle/>
        <a:p>
          <a:endParaRPr lang="en-GB"/>
        </a:p>
      </dgm:t>
    </dgm:pt>
    <dgm:pt modelId="{7731F316-6CBE-49AD-9C94-5335487BD667}" type="pres">
      <dgm:prSet presAssocID="{FAB58A67-C5C1-4A03-AD69-9A67F8F8BACA}" presName="linear" presStyleCnt="0">
        <dgm:presLayoutVars>
          <dgm:animLvl val="lvl"/>
          <dgm:resizeHandles val="exact"/>
        </dgm:presLayoutVars>
      </dgm:prSet>
      <dgm:spPr/>
    </dgm:pt>
    <dgm:pt modelId="{71467D33-5AFD-4D41-8B61-69FFE8189702}" type="pres">
      <dgm:prSet presAssocID="{076D12F7-E5BD-4E8A-A253-261F030F7960}" presName="parentText" presStyleLbl="node1" presStyleIdx="0" presStyleCnt="1">
        <dgm:presLayoutVars>
          <dgm:chMax val="0"/>
          <dgm:bulletEnabled val="1"/>
        </dgm:presLayoutVars>
      </dgm:prSet>
      <dgm:spPr/>
    </dgm:pt>
  </dgm:ptLst>
  <dgm:cxnLst>
    <dgm:cxn modelId="{CC1A563D-D72B-45D1-A794-8B8558526169}" type="presOf" srcId="{FAB58A67-C5C1-4A03-AD69-9A67F8F8BACA}" destId="{7731F316-6CBE-49AD-9C94-5335487BD667}" srcOrd="0" destOrd="0" presId="urn:microsoft.com/office/officeart/2005/8/layout/vList2"/>
    <dgm:cxn modelId="{D4BD9F5B-FDE9-4EA0-9351-71158BF24EEE}" type="presOf" srcId="{076D12F7-E5BD-4E8A-A253-261F030F7960}" destId="{71467D33-5AFD-4D41-8B61-69FFE8189702}" srcOrd="0" destOrd="0" presId="urn:microsoft.com/office/officeart/2005/8/layout/vList2"/>
    <dgm:cxn modelId="{7AB1F64C-EDEC-4FEE-B4AC-04EFAF7116A1}" srcId="{FAB58A67-C5C1-4A03-AD69-9A67F8F8BACA}" destId="{076D12F7-E5BD-4E8A-A253-261F030F7960}" srcOrd="0" destOrd="0" parTransId="{2DB1074D-8741-4213-A82E-7982B8C5887F}" sibTransId="{3B6EBE16-3A77-408C-9EAD-459A3CE9A1B1}"/>
    <dgm:cxn modelId="{281759A2-16E0-4E7C-A62E-81B90A88341F}" type="presParOf" srcId="{7731F316-6CBE-49AD-9C94-5335487BD667}" destId="{71467D33-5AFD-4D41-8B61-69FFE818970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B58A67-C5C1-4A03-AD69-9A67F8F8BAC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076D12F7-E5BD-4E8A-A253-261F030F7960}">
      <dgm:prSet/>
      <dgm:spPr/>
      <dgm:t>
        <a:bodyPr/>
        <a:lstStyle/>
        <a:p>
          <a:pPr algn="r" rtl="0"/>
          <a:r>
            <a:rPr lang="en-GB" b="1" dirty="0">
              <a:effectLst>
                <a:outerShdw blurRad="38100" dist="38100" dir="2700000" algn="tl">
                  <a:srgbClr val="000000">
                    <a:alpha val="43137"/>
                  </a:srgbClr>
                </a:outerShdw>
              </a:effectLst>
            </a:rPr>
            <a:t>Where              going to? “Actionable” mutations</a:t>
          </a:r>
          <a:endParaRPr lang="en-GB" dirty="0">
            <a:effectLst>
              <a:outerShdw blurRad="38100" dist="38100" dir="2700000" algn="tl">
                <a:srgbClr val="000000">
                  <a:alpha val="43137"/>
                </a:srgbClr>
              </a:outerShdw>
            </a:effectLst>
          </a:endParaRPr>
        </a:p>
      </dgm:t>
    </dgm:pt>
    <dgm:pt modelId="{2DB1074D-8741-4213-A82E-7982B8C5887F}" type="parTrans" cxnId="{7AB1F64C-EDEC-4FEE-B4AC-04EFAF7116A1}">
      <dgm:prSet/>
      <dgm:spPr/>
      <dgm:t>
        <a:bodyPr/>
        <a:lstStyle/>
        <a:p>
          <a:endParaRPr lang="en-GB"/>
        </a:p>
      </dgm:t>
    </dgm:pt>
    <dgm:pt modelId="{3B6EBE16-3A77-408C-9EAD-459A3CE9A1B1}" type="sibTrans" cxnId="{7AB1F64C-EDEC-4FEE-B4AC-04EFAF7116A1}">
      <dgm:prSet/>
      <dgm:spPr/>
      <dgm:t>
        <a:bodyPr/>
        <a:lstStyle/>
        <a:p>
          <a:endParaRPr lang="en-GB"/>
        </a:p>
      </dgm:t>
    </dgm:pt>
    <dgm:pt modelId="{7731F316-6CBE-49AD-9C94-5335487BD667}" type="pres">
      <dgm:prSet presAssocID="{FAB58A67-C5C1-4A03-AD69-9A67F8F8BACA}" presName="linear" presStyleCnt="0">
        <dgm:presLayoutVars>
          <dgm:animLvl val="lvl"/>
          <dgm:resizeHandles val="exact"/>
        </dgm:presLayoutVars>
      </dgm:prSet>
      <dgm:spPr/>
    </dgm:pt>
    <dgm:pt modelId="{71467D33-5AFD-4D41-8B61-69FFE8189702}" type="pres">
      <dgm:prSet presAssocID="{076D12F7-E5BD-4E8A-A253-261F030F7960}" presName="parentText" presStyleLbl="node1" presStyleIdx="0" presStyleCnt="1">
        <dgm:presLayoutVars>
          <dgm:chMax val="0"/>
          <dgm:bulletEnabled val="1"/>
        </dgm:presLayoutVars>
      </dgm:prSet>
      <dgm:spPr/>
    </dgm:pt>
  </dgm:ptLst>
  <dgm:cxnLst>
    <dgm:cxn modelId="{9E18513E-6299-4857-AB78-628C2D2DCD32}" type="presOf" srcId="{FAB58A67-C5C1-4A03-AD69-9A67F8F8BACA}" destId="{7731F316-6CBE-49AD-9C94-5335487BD667}" srcOrd="0" destOrd="0" presId="urn:microsoft.com/office/officeart/2005/8/layout/vList2"/>
    <dgm:cxn modelId="{5151D265-B518-4485-B225-8F52AEFBB4C0}" type="presOf" srcId="{076D12F7-E5BD-4E8A-A253-261F030F7960}" destId="{71467D33-5AFD-4D41-8B61-69FFE8189702}" srcOrd="0" destOrd="0" presId="urn:microsoft.com/office/officeart/2005/8/layout/vList2"/>
    <dgm:cxn modelId="{7AB1F64C-EDEC-4FEE-B4AC-04EFAF7116A1}" srcId="{FAB58A67-C5C1-4A03-AD69-9A67F8F8BACA}" destId="{076D12F7-E5BD-4E8A-A253-261F030F7960}" srcOrd="0" destOrd="0" parTransId="{2DB1074D-8741-4213-A82E-7982B8C5887F}" sibTransId="{3B6EBE16-3A77-408C-9EAD-459A3CE9A1B1}"/>
    <dgm:cxn modelId="{B6F0CCA5-D34A-49DB-A069-8E4B7EDEF567}" type="presParOf" srcId="{7731F316-6CBE-49AD-9C94-5335487BD667}" destId="{71467D33-5AFD-4D41-8B61-69FFE8189702}"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B58A67-C5C1-4A03-AD69-9A67F8F8BAC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076D12F7-E5BD-4E8A-A253-261F030F7960}">
      <dgm:prSet/>
      <dgm:spPr/>
      <dgm:t>
        <a:bodyPr/>
        <a:lstStyle/>
        <a:p>
          <a:pPr algn="l" rtl="0"/>
          <a:r>
            <a:rPr lang="en-GB" b="1" dirty="0"/>
            <a:t>How getting there? Mutation spectrum in carcinogenesis</a:t>
          </a:r>
          <a:endParaRPr lang="en-GB" dirty="0"/>
        </a:p>
      </dgm:t>
    </dgm:pt>
    <dgm:pt modelId="{2DB1074D-8741-4213-A82E-7982B8C5887F}" type="parTrans" cxnId="{7AB1F64C-EDEC-4FEE-B4AC-04EFAF7116A1}">
      <dgm:prSet/>
      <dgm:spPr/>
      <dgm:t>
        <a:bodyPr/>
        <a:lstStyle/>
        <a:p>
          <a:endParaRPr lang="en-GB"/>
        </a:p>
      </dgm:t>
    </dgm:pt>
    <dgm:pt modelId="{3B6EBE16-3A77-408C-9EAD-459A3CE9A1B1}" type="sibTrans" cxnId="{7AB1F64C-EDEC-4FEE-B4AC-04EFAF7116A1}">
      <dgm:prSet/>
      <dgm:spPr/>
      <dgm:t>
        <a:bodyPr/>
        <a:lstStyle/>
        <a:p>
          <a:endParaRPr lang="en-GB"/>
        </a:p>
      </dgm:t>
    </dgm:pt>
    <dgm:pt modelId="{7731F316-6CBE-49AD-9C94-5335487BD667}" type="pres">
      <dgm:prSet presAssocID="{FAB58A67-C5C1-4A03-AD69-9A67F8F8BACA}" presName="linear" presStyleCnt="0">
        <dgm:presLayoutVars>
          <dgm:animLvl val="lvl"/>
          <dgm:resizeHandles val="exact"/>
        </dgm:presLayoutVars>
      </dgm:prSet>
      <dgm:spPr/>
    </dgm:pt>
    <dgm:pt modelId="{71467D33-5AFD-4D41-8B61-69FFE8189702}" type="pres">
      <dgm:prSet presAssocID="{076D12F7-E5BD-4E8A-A253-261F030F7960}" presName="parentText" presStyleLbl="node1" presStyleIdx="0" presStyleCnt="1">
        <dgm:presLayoutVars>
          <dgm:chMax val="0"/>
          <dgm:bulletEnabled val="1"/>
        </dgm:presLayoutVars>
      </dgm:prSet>
      <dgm:spPr/>
    </dgm:pt>
  </dgm:ptLst>
  <dgm:cxnLst>
    <dgm:cxn modelId="{7AB1F64C-EDEC-4FEE-B4AC-04EFAF7116A1}" srcId="{FAB58A67-C5C1-4A03-AD69-9A67F8F8BACA}" destId="{076D12F7-E5BD-4E8A-A253-261F030F7960}" srcOrd="0" destOrd="0" parTransId="{2DB1074D-8741-4213-A82E-7982B8C5887F}" sibTransId="{3B6EBE16-3A77-408C-9EAD-459A3CE9A1B1}"/>
    <dgm:cxn modelId="{33D1327A-5E1A-4DBA-BAE5-B8E00D810C8D}" type="presOf" srcId="{076D12F7-E5BD-4E8A-A253-261F030F7960}" destId="{71467D33-5AFD-4D41-8B61-69FFE8189702}" srcOrd="0" destOrd="0" presId="urn:microsoft.com/office/officeart/2005/8/layout/vList2"/>
    <dgm:cxn modelId="{C30648BD-3B3F-4D8B-BD35-EA36083E7DD7}" type="presOf" srcId="{FAB58A67-C5C1-4A03-AD69-9A67F8F8BACA}" destId="{7731F316-6CBE-49AD-9C94-5335487BD667}" srcOrd="0" destOrd="0" presId="urn:microsoft.com/office/officeart/2005/8/layout/vList2"/>
    <dgm:cxn modelId="{033326FA-4A0F-4ABF-9F55-B11E92DDBA58}" type="presParOf" srcId="{7731F316-6CBE-49AD-9C94-5335487BD667}" destId="{71467D33-5AFD-4D41-8B61-69FFE8189702}"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3D9DBC-072C-4530-B7E2-E9ED87B0F64A}" type="doc">
      <dgm:prSet loTypeId="urn:microsoft.com/office/officeart/2005/8/layout/pyramid3" loCatId="pyramid" qsTypeId="urn:microsoft.com/office/officeart/2005/8/quickstyle/simple1" qsCatId="simple" csTypeId="urn:microsoft.com/office/officeart/2005/8/colors/accent1_5" csCatId="accent1" phldr="1"/>
      <dgm:spPr/>
    </dgm:pt>
    <dgm:pt modelId="{966638EB-6B8B-4114-BA22-059BA25F8398}">
      <dgm:prSet phldrT="[Text]"/>
      <dgm:spPr/>
      <dgm:t>
        <a:bodyPr/>
        <a:lstStyle/>
        <a:p>
          <a:pPr rtl="0"/>
          <a:r>
            <a:rPr lang="en-GB" b="0" i="0" u="none" baseline="0" dirty="0"/>
            <a:t>Malignancy of undefined primary origin (MUO)</a:t>
          </a:r>
          <a:endParaRPr lang="en-GB" b="0" dirty="0"/>
        </a:p>
      </dgm:t>
    </dgm:pt>
    <dgm:pt modelId="{7297D647-2EC1-4358-BDB9-D4F3E3CEAD39}" type="parTrans" cxnId="{62A27AC8-B12D-4D1D-A8A4-626CA6F49758}">
      <dgm:prSet/>
      <dgm:spPr/>
      <dgm:t>
        <a:bodyPr/>
        <a:lstStyle/>
        <a:p>
          <a:endParaRPr lang="en-GB"/>
        </a:p>
      </dgm:t>
    </dgm:pt>
    <dgm:pt modelId="{5FCD3177-0447-481F-99C6-DD7F791AFA27}" type="sibTrans" cxnId="{62A27AC8-B12D-4D1D-A8A4-626CA6F49758}">
      <dgm:prSet/>
      <dgm:spPr/>
      <dgm:t>
        <a:bodyPr/>
        <a:lstStyle/>
        <a:p>
          <a:endParaRPr lang="en-GB"/>
        </a:p>
      </dgm:t>
    </dgm:pt>
    <dgm:pt modelId="{B5E41ECB-F43C-4846-A576-A0EA2FCB15AB}">
      <dgm:prSet/>
      <dgm:spPr/>
      <dgm:t>
        <a:bodyPr/>
        <a:lstStyle/>
        <a:p>
          <a:pPr rtl="0"/>
          <a:r>
            <a:rPr lang="en-GB" b="0" i="0" u="none" baseline="0" dirty="0"/>
            <a:t>Provisional CUP</a:t>
          </a:r>
          <a:endParaRPr lang="en-GB" b="0" i="0" u="none" dirty="0"/>
        </a:p>
      </dgm:t>
    </dgm:pt>
    <dgm:pt modelId="{A86D362D-15CA-461E-AD12-0139138756E2}" type="parTrans" cxnId="{562C0ABB-A44A-400C-9535-64E7E7FEEC19}">
      <dgm:prSet/>
      <dgm:spPr/>
      <dgm:t>
        <a:bodyPr/>
        <a:lstStyle/>
        <a:p>
          <a:endParaRPr lang="en-GB"/>
        </a:p>
      </dgm:t>
    </dgm:pt>
    <dgm:pt modelId="{11375B7A-D515-41BC-8169-2F2E5F5D35B4}" type="sibTrans" cxnId="{562C0ABB-A44A-400C-9535-64E7E7FEEC19}">
      <dgm:prSet/>
      <dgm:spPr/>
      <dgm:t>
        <a:bodyPr/>
        <a:lstStyle/>
        <a:p>
          <a:endParaRPr lang="en-GB"/>
        </a:p>
      </dgm:t>
    </dgm:pt>
    <dgm:pt modelId="{A29448D5-BDF0-45DF-BB1F-388D2776BFBF}">
      <dgm:prSet/>
      <dgm:spPr/>
      <dgm:t>
        <a:bodyPr/>
        <a:lstStyle/>
        <a:p>
          <a:r>
            <a:rPr lang="en-GB" b="0" i="0" u="none" baseline="0" dirty="0"/>
            <a:t>Confirmed CUP</a:t>
          </a:r>
          <a:endParaRPr lang="en-GB" b="0" dirty="0"/>
        </a:p>
      </dgm:t>
    </dgm:pt>
    <dgm:pt modelId="{8A99ACAF-6A85-4D85-B66C-070BF53C0133}" type="parTrans" cxnId="{CDE9868A-8DAE-4E8F-9DB0-0FCEF464C3D2}">
      <dgm:prSet/>
      <dgm:spPr/>
      <dgm:t>
        <a:bodyPr/>
        <a:lstStyle/>
        <a:p>
          <a:endParaRPr lang="en-GB"/>
        </a:p>
      </dgm:t>
    </dgm:pt>
    <dgm:pt modelId="{50A76B63-8AE6-40CA-9B8C-9E70FAD99B90}" type="sibTrans" cxnId="{CDE9868A-8DAE-4E8F-9DB0-0FCEF464C3D2}">
      <dgm:prSet/>
      <dgm:spPr/>
      <dgm:t>
        <a:bodyPr/>
        <a:lstStyle/>
        <a:p>
          <a:endParaRPr lang="en-GB"/>
        </a:p>
      </dgm:t>
    </dgm:pt>
    <dgm:pt modelId="{1F7D7896-7F28-4615-BE1C-F0B2B6549B02}">
      <dgm:prSet/>
      <dgm:spPr/>
      <dgm:t>
        <a:bodyPr/>
        <a:lstStyle/>
        <a:p>
          <a:endParaRPr lang="en-GB" b="0" dirty="0"/>
        </a:p>
      </dgm:t>
    </dgm:pt>
    <dgm:pt modelId="{C7240138-E6DB-43D9-9EBB-CBFD4EFBEB0B}" type="parTrans" cxnId="{FB42BA42-D52F-4358-AC38-CA6997BBF266}">
      <dgm:prSet/>
      <dgm:spPr/>
      <dgm:t>
        <a:bodyPr/>
        <a:lstStyle/>
        <a:p>
          <a:endParaRPr lang="en-GB"/>
        </a:p>
      </dgm:t>
    </dgm:pt>
    <dgm:pt modelId="{72324826-F1D9-46E4-8F08-16603E6A9109}" type="sibTrans" cxnId="{FB42BA42-D52F-4358-AC38-CA6997BBF266}">
      <dgm:prSet/>
      <dgm:spPr/>
      <dgm:t>
        <a:bodyPr/>
        <a:lstStyle/>
        <a:p>
          <a:endParaRPr lang="en-GB"/>
        </a:p>
      </dgm:t>
    </dgm:pt>
    <dgm:pt modelId="{2077B14F-F28F-44C9-8785-07FECAACCF9B}">
      <dgm:prSet/>
      <dgm:spPr/>
      <dgm:t>
        <a:bodyPr/>
        <a:lstStyle/>
        <a:p>
          <a:endParaRPr lang="en-GB" b="0" dirty="0"/>
        </a:p>
      </dgm:t>
    </dgm:pt>
    <dgm:pt modelId="{0CCABD8D-6F28-4556-B2A7-1C90E9AF0131}" type="parTrans" cxnId="{1B485CDE-77BB-4F0A-B076-F6DB14212C47}">
      <dgm:prSet/>
      <dgm:spPr/>
      <dgm:t>
        <a:bodyPr/>
        <a:lstStyle/>
        <a:p>
          <a:endParaRPr lang="en-GB"/>
        </a:p>
      </dgm:t>
    </dgm:pt>
    <dgm:pt modelId="{621C8784-E689-4F58-92F1-A59FF0E695C5}" type="sibTrans" cxnId="{1B485CDE-77BB-4F0A-B076-F6DB14212C47}">
      <dgm:prSet/>
      <dgm:spPr/>
      <dgm:t>
        <a:bodyPr/>
        <a:lstStyle/>
        <a:p>
          <a:endParaRPr lang="en-GB"/>
        </a:p>
      </dgm:t>
    </dgm:pt>
    <dgm:pt modelId="{1A8DC660-058B-41CB-BDE7-90DB234580CE}" type="pres">
      <dgm:prSet presAssocID="{923D9DBC-072C-4530-B7E2-E9ED87B0F64A}" presName="Name0" presStyleCnt="0">
        <dgm:presLayoutVars>
          <dgm:dir/>
          <dgm:animLvl val="lvl"/>
          <dgm:resizeHandles val="exact"/>
        </dgm:presLayoutVars>
      </dgm:prSet>
      <dgm:spPr/>
    </dgm:pt>
    <dgm:pt modelId="{631597E8-1520-47D8-9C27-938D7FFDD3D2}" type="pres">
      <dgm:prSet presAssocID="{966638EB-6B8B-4114-BA22-059BA25F8398}" presName="Name8" presStyleCnt="0"/>
      <dgm:spPr/>
    </dgm:pt>
    <dgm:pt modelId="{75E9F734-4806-4F47-B04A-5E2C51BB5157}" type="pres">
      <dgm:prSet presAssocID="{966638EB-6B8B-4114-BA22-059BA25F8398}" presName="level" presStyleLbl="node1" presStyleIdx="0" presStyleCnt="5" custLinFactNeighborX="0" custLinFactNeighborY="-21277">
        <dgm:presLayoutVars>
          <dgm:chMax val="1"/>
          <dgm:bulletEnabled val="1"/>
        </dgm:presLayoutVars>
      </dgm:prSet>
      <dgm:spPr/>
    </dgm:pt>
    <dgm:pt modelId="{BE2E26F7-54BA-437D-A803-449CBD21E7C8}" type="pres">
      <dgm:prSet presAssocID="{966638EB-6B8B-4114-BA22-059BA25F8398}" presName="levelTx" presStyleLbl="revTx" presStyleIdx="0" presStyleCnt="0">
        <dgm:presLayoutVars>
          <dgm:chMax val="1"/>
          <dgm:bulletEnabled val="1"/>
        </dgm:presLayoutVars>
      </dgm:prSet>
      <dgm:spPr/>
    </dgm:pt>
    <dgm:pt modelId="{17215970-F288-479B-91EC-28C763FF9CCB}" type="pres">
      <dgm:prSet presAssocID="{B5E41ECB-F43C-4846-A576-A0EA2FCB15AB}" presName="Name8" presStyleCnt="0"/>
      <dgm:spPr/>
    </dgm:pt>
    <dgm:pt modelId="{77EEE61A-22C0-4586-A0AA-C3C7B33251D3}" type="pres">
      <dgm:prSet presAssocID="{B5E41ECB-F43C-4846-A576-A0EA2FCB15AB}" presName="level" presStyleLbl="node1" presStyleIdx="1" presStyleCnt="5">
        <dgm:presLayoutVars>
          <dgm:chMax val="1"/>
          <dgm:bulletEnabled val="1"/>
        </dgm:presLayoutVars>
      </dgm:prSet>
      <dgm:spPr/>
    </dgm:pt>
    <dgm:pt modelId="{2894F467-9572-4C71-A8E5-E81169311BE1}" type="pres">
      <dgm:prSet presAssocID="{B5E41ECB-F43C-4846-A576-A0EA2FCB15AB}" presName="levelTx" presStyleLbl="revTx" presStyleIdx="0" presStyleCnt="0">
        <dgm:presLayoutVars>
          <dgm:chMax val="1"/>
          <dgm:bulletEnabled val="1"/>
        </dgm:presLayoutVars>
      </dgm:prSet>
      <dgm:spPr/>
    </dgm:pt>
    <dgm:pt modelId="{ABA0989F-6FEA-4F6F-A065-FF54CDF8D41D}" type="pres">
      <dgm:prSet presAssocID="{A29448D5-BDF0-45DF-BB1F-388D2776BFBF}" presName="Name8" presStyleCnt="0"/>
      <dgm:spPr/>
    </dgm:pt>
    <dgm:pt modelId="{6B1F78CD-0B73-474B-AAB1-CDE2010DEFAE}" type="pres">
      <dgm:prSet presAssocID="{A29448D5-BDF0-45DF-BB1F-388D2776BFBF}" presName="level" presStyleLbl="node1" presStyleIdx="2" presStyleCnt="5" custAng="0">
        <dgm:presLayoutVars>
          <dgm:chMax val="1"/>
          <dgm:bulletEnabled val="1"/>
        </dgm:presLayoutVars>
      </dgm:prSet>
      <dgm:spPr/>
    </dgm:pt>
    <dgm:pt modelId="{0B24238E-8DF8-4ADA-A96F-BCD495441C3B}" type="pres">
      <dgm:prSet presAssocID="{A29448D5-BDF0-45DF-BB1F-388D2776BFBF}" presName="levelTx" presStyleLbl="revTx" presStyleIdx="0" presStyleCnt="0">
        <dgm:presLayoutVars>
          <dgm:chMax val="1"/>
          <dgm:bulletEnabled val="1"/>
        </dgm:presLayoutVars>
      </dgm:prSet>
      <dgm:spPr/>
    </dgm:pt>
    <dgm:pt modelId="{10CFAC8B-E67B-4AF4-A795-C5122B4527D4}" type="pres">
      <dgm:prSet presAssocID="{2077B14F-F28F-44C9-8785-07FECAACCF9B}" presName="Name8" presStyleCnt="0"/>
      <dgm:spPr/>
    </dgm:pt>
    <dgm:pt modelId="{C97DA3A4-FF8C-4B09-A6CC-02B677525921}" type="pres">
      <dgm:prSet presAssocID="{2077B14F-F28F-44C9-8785-07FECAACCF9B}" presName="level" presStyleLbl="node1" presStyleIdx="3" presStyleCnt="5">
        <dgm:presLayoutVars>
          <dgm:chMax val="1"/>
          <dgm:bulletEnabled val="1"/>
        </dgm:presLayoutVars>
      </dgm:prSet>
      <dgm:spPr/>
    </dgm:pt>
    <dgm:pt modelId="{EB45E1BF-9539-4F00-9A9E-CAB582EE121A}" type="pres">
      <dgm:prSet presAssocID="{2077B14F-F28F-44C9-8785-07FECAACCF9B}" presName="levelTx" presStyleLbl="revTx" presStyleIdx="0" presStyleCnt="0">
        <dgm:presLayoutVars>
          <dgm:chMax val="1"/>
          <dgm:bulletEnabled val="1"/>
        </dgm:presLayoutVars>
      </dgm:prSet>
      <dgm:spPr/>
    </dgm:pt>
    <dgm:pt modelId="{5ACA14EA-6AAE-41C7-B115-0E95BECBAB5C}" type="pres">
      <dgm:prSet presAssocID="{1F7D7896-7F28-4615-BE1C-F0B2B6549B02}" presName="Name8" presStyleCnt="0"/>
      <dgm:spPr/>
    </dgm:pt>
    <dgm:pt modelId="{6CF7232E-A5D0-4CC3-998D-DE6870D99FAB}" type="pres">
      <dgm:prSet presAssocID="{1F7D7896-7F28-4615-BE1C-F0B2B6549B02}" presName="level" presStyleLbl="node1" presStyleIdx="4" presStyleCnt="5">
        <dgm:presLayoutVars>
          <dgm:chMax val="1"/>
          <dgm:bulletEnabled val="1"/>
        </dgm:presLayoutVars>
      </dgm:prSet>
      <dgm:spPr/>
    </dgm:pt>
    <dgm:pt modelId="{747DECD4-D7D1-4AA4-9FF8-D859E966B8B6}" type="pres">
      <dgm:prSet presAssocID="{1F7D7896-7F28-4615-BE1C-F0B2B6549B02}" presName="levelTx" presStyleLbl="revTx" presStyleIdx="0" presStyleCnt="0">
        <dgm:presLayoutVars>
          <dgm:chMax val="1"/>
          <dgm:bulletEnabled val="1"/>
        </dgm:presLayoutVars>
      </dgm:prSet>
      <dgm:spPr/>
    </dgm:pt>
  </dgm:ptLst>
  <dgm:cxnLst>
    <dgm:cxn modelId="{A196D21E-6CC0-43A3-AC8D-AE70A898351C}" type="presOf" srcId="{1F7D7896-7F28-4615-BE1C-F0B2B6549B02}" destId="{747DECD4-D7D1-4AA4-9FF8-D859E966B8B6}" srcOrd="1" destOrd="0" presId="urn:microsoft.com/office/officeart/2005/8/layout/pyramid3"/>
    <dgm:cxn modelId="{FB42BA42-D52F-4358-AC38-CA6997BBF266}" srcId="{923D9DBC-072C-4530-B7E2-E9ED87B0F64A}" destId="{1F7D7896-7F28-4615-BE1C-F0B2B6549B02}" srcOrd="4" destOrd="0" parTransId="{C7240138-E6DB-43D9-9EBB-CBFD4EFBEB0B}" sibTransId="{72324826-F1D9-46E4-8F08-16603E6A9109}"/>
    <dgm:cxn modelId="{5C166A85-EB41-49A4-A7DC-7B1CCEC4879D}" type="presOf" srcId="{1F7D7896-7F28-4615-BE1C-F0B2B6549B02}" destId="{6CF7232E-A5D0-4CC3-998D-DE6870D99FAB}" srcOrd="0" destOrd="0" presId="urn:microsoft.com/office/officeart/2005/8/layout/pyramid3"/>
    <dgm:cxn modelId="{CDE9868A-8DAE-4E8F-9DB0-0FCEF464C3D2}" srcId="{923D9DBC-072C-4530-B7E2-E9ED87B0F64A}" destId="{A29448D5-BDF0-45DF-BB1F-388D2776BFBF}" srcOrd="2" destOrd="0" parTransId="{8A99ACAF-6A85-4D85-B66C-070BF53C0133}" sibTransId="{50A76B63-8AE6-40CA-9B8C-9E70FAD99B90}"/>
    <dgm:cxn modelId="{DF37D58E-06E2-4F11-AE44-1D83BD8CD68B}" type="presOf" srcId="{A29448D5-BDF0-45DF-BB1F-388D2776BFBF}" destId="{6B1F78CD-0B73-474B-AAB1-CDE2010DEFAE}" srcOrd="0" destOrd="0" presId="urn:microsoft.com/office/officeart/2005/8/layout/pyramid3"/>
    <dgm:cxn modelId="{CD0FA292-74E9-4451-AE75-737A088C25ED}" type="presOf" srcId="{B5E41ECB-F43C-4846-A576-A0EA2FCB15AB}" destId="{77EEE61A-22C0-4586-A0AA-C3C7B33251D3}" srcOrd="0" destOrd="0" presId="urn:microsoft.com/office/officeart/2005/8/layout/pyramid3"/>
    <dgm:cxn modelId="{74E72693-6DC5-42BC-9730-776E524AFE34}" type="presOf" srcId="{923D9DBC-072C-4530-B7E2-E9ED87B0F64A}" destId="{1A8DC660-058B-41CB-BDE7-90DB234580CE}" srcOrd="0" destOrd="0" presId="urn:microsoft.com/office/officeart/2005/8/layout/pyramid3"/>
    <dgm:cxn modelId="{BE1D94AE-9096-4B40-B4B5-9E8B8557575B}" type="presOf" srcId="{A29448D5-BDF0-45DF-BB1F-388D2776BFBF}" destId="{0B24238E-8DF8-4ADA-A96F-BCD495441C3B}" srcOrd="1" destOrd="0" presId="urn:microsoft.com/office/officeart/2005/8/layout/pyramid3"/>
    <dgm:cxn modelId="{562C0ABB-A44A-400C-9535-64E7E7FEEC19}" srcId="{923D9DBC-072C-4530-B7E2-E9ED87B0F64A}" destId="{B5E41ECB-F43C-4846-A576-A0EA2FCB15AB}" srcOrd="1" destOrd="0" parTransId="{A86D362D-15CA-461E-AD12-0139138756E2}" sibTransId="{11375B7A-D515-41BC-8169-2F2E5F5D35B4}"/>
    <dgm:cxn modelId="{C10273BD-A421-4F58-B689-27658DED52BD}" type="presOf" srcId="{B5E41ECB-F43C-4846-A576-A0EA2FCB15AB}" destId="{2894F467-9572-4C71-A8E5-E81169311BE1}" srcOrd="1" destOrd="0" presId="urn:microsoft.com/office/officeart/2005/8/layout/pyramid3"/>
    <dgm:cxn modelId="{A2F1BCBD-62EE-4941-843C-3DDC267FCB1B}" type="presOf" srcId="{2077B14F-F28F-44C9-8785-07FECAACCF9B}" destId="{C97DA3A4-FF8C-4B09-A6CC-02B677525921}" srcOrd="0" destOrd="0" presId="urn:microsoft.com/office/officeart/2005/8/layout/pyramid3"/>
    <dgm:cxn modelId="{62A27AC8-B12D-4D1D-A8A4-626CA6F49758}" srcId="{923D9DBC-072C-4530-B7E2-E9ED87B0F64A}" destId="{966638EB-6B8B-4114-BA22-059BA25F8398}" srcOrd="0" destOrd="0" parTransId="{7297D647-2EC1-4358-BDB9-D4F3E3CEAD39}" sibTransId="{5FCD3177-0447-481F-99C6-DD7F791AFA27}"/>
    <dgm:cxn modelId="{C9F59CD7-D7F1-4D4D-89E2-071C33315ABB}" type="presOf" srcId="{2077B14F-F28F-44C9-8785-07FECAACCF9B}" destId="{EB45E1BF-9539-4F00-9A9E-CAB582EE121A}" srcOrd="1" destOrd="0" presId="urn:microsoft.com/office/officeart/2005/8/layout/pyramid3"/>
    <dgm:cxn modelId="{1B485CDE-77BB-4F0A-B076-F6DB14212C47}" srcId="{923D9DBC-072C-4530-B7E2-E9ED87B0F64A}" destId="{2077B14F-F28F-44C9-8785-07FECAACCF9B}" srcOrd="3" destOrd="0" parTransId="{0CCABD8D-6F28-4556-B2A7-1C90E9AF0131}" sibTransId="{621C8784-E689-4F58-92F1-A59FF0E695C5}"/>
    <dgm:cxn modelId="{A5A908F7-EFEF-4F29-BAE0-6E7D8C4CF236}" type="presOf" srcId="{966638EB-6B8B-4114-BA22-059BA25F8398}" destId="{75E9F734-4806-4F47-B04A-5E2C51BB5157}" srcOrd="0" destOrd="0" presId="urn:microsoft.com/office/officeart/2005/8/layout/pyramid3"/>
    <dgm:cxn modelId="{A9A1D2FF-C601-442B-BAC7-5D4C1FDD54C1}" type="presOf" srcId="{966638EB-6B8B-4114-BA22-059BA25F8398}" destId="{BE2E26F7-54BA-437D-A803-449CBD21E7C8}" srcOrd="1" destOrd="0" presId="urn:microsoft.com/office/officeart/2005/8/layout/pyramid3"/>
    <dgm:cxn modelId="{54515235-A1B0-4F02-BEE6-3ACF5CB94134}" type="presParOf" srcId="{1A8DC660-058B-41CB-BDE7-90DB234580CE}" destId="{631597E8-1520-47D8-9C27-938D7FFDD3D2}" srcOrd="0" destOrd="0" presId="urn:microsoft.com/office/officeart/2005/8/layout/pyramid3"/>
    <dgm:cxn modelId="{90C25484-0DE2-41C4-AE57-91A193029905}" type="presParOf" srcId="{631597E8-1520-47D8-9C27-938D7FFDD3D2}" destId="{75E9F734-4806-4F47-B04A-5E2C51BB5157}" srcOrd="0" destOrd="0" presId="urn:microsoft.com/office/officeart/2005/8/layout/pyramid3"/>
    <dgm:cxn modelId="{03DF82EB-E8CE-4F77-8531-9670A0560EFC}" type="presParOf" srcId="{631597E8-1520-47D8-9C27-938D7FFDD3D2}" destId="{BE2E26F7-54BA-437D-A803-449CBD21E7C8}" srcOrd="1" destOrd="0" presId="urn:microsoft.com/office/officeart/2005/8/layout/pyramid3"/>
    <dgm:cxn modelId="{4AB7E9AF-BB39-4AFB-A5A9-532316CBDFA8}" type="presParOf" srcId="{1A8DC660-058B-41CB-BDE7-90DB234580CE}" destId="{17215970-F288-479B-91EC-28C763FF9CCB}" srcOrd="1" destOrd="0" presId="urn:microsoft.com/office/officeart/2005/8/layout/pyramid3"/>
    <dgm:cxn modelId="{E960B434-2EC9-49F8-873D-30E4FFA925C2}" type="presParOf" srcId="{17215970-F288-479B-91EC-28C763FF9CCB}" destId="{77EEE61A-22C0-4586-A0AA-C3C7B33251D3}" srcOrd="0" destOrd="0" presId="urn:microsoft.com/office/officeart/2005/8/layout/pyramid3"/>
    <dgm:cxn modelId="{9919672B-DC67-4CD1-9EAB-FA57701594F7}" type="presParOf" srcId="{17215970-F288-479B-91EC-28C763FF9CCB}" destId="{2894F467-9572-4C71-A8E5-E81169311BE1}" srcOrd="1" destOrd="0" presId="urn:microsoft.com/office/officeart/2005/8/layout/pyramid3"/>
    <dgm:cxn modelId="{FDCEB20E-7A99-4337-BC8F-5A6C515D8833}" type="presParOf" srcId="{1A8DC660-058B-41CB-BDE7-90DB234580CE}" destId="{ABA0989F-6FEA-4F6F-A065-FF54CDF8D41D}" srcOrd="2" destOrd="0" presId="urn:microsoft.com/office/officeart/2005/8/layout/pyramid3"/>
    <dgm:cxn modelId="{E7245042-A4E6-4F4F-963E-10756AA06EDD}" type="presParOf" srcId="{ABA0989F-6FEA-4F6F-A065-FF54CDF8D41D}" destId="{6B1F78CD-0B73-474B-AAB1-CDE2010DEFAE}" srcOrd="0" destOrd="0" presId="urn:microsoft.com/office/officeart/2005/8/layout/pyramid3"/>
    <dgm:cxn modelId="{5CE046D0-7031-4205-9A7C-2002B3EC82E5}" type="presParOf" srcId="{ABA0989F-6FEA-4F6F-A065-FF54CDF8D41D}" destId="{0B24238E-8DF8-4ADA-A96F-BCD495441C3B}" srcOrd="1" destOrd="0" presId="urn:microsoft.com/office/officeart/2005/8/layout/pyramid3"/>
    <dgm:cxn modelId="{D16DC72B-BC78-4741-A40E-D44A40A1C9DA}" type="presParOf" srcId="{1A8DC660-058B-41CB-BDE7-90DB234580CE}" destId="{10CFAC8B-E67B-4AF4-A795-C5122B4527D4}" srcOrd="3" destOrd="0" presId="urn:microsoft.com/office/officeart/2005/8/layout/pyramid3"/>
    <dgm:cxn modelId="{B15FCA92-7F1F-4808-997F-DA19E04BBD02}" type="presParOf" srcId="{10CFAC8B-E67B-4AF4-A795-C5122B4527D4}" destId="{C97DA3A4-FF8C-4B09-A6CC-02B677525921}" srcOrd="0" destOrd="0" presId="urn:microsoft.com/office/officeart/2005/8/layout/pyramid3"/>
    <dgm:cxn modelId="{A1320B43-A923-4E5E-BA6A-D29EE45CFBB9}" type="presParOf" srcId="{10CFAC8B-E67B-4AF4-A795-C5122B4527D4}" destId="{EB45E1BF-9539-4F00-9A9E-CAB582EE121A}" srcOrd="1" destOrd="0" presId="urn:microsoft.com/office/officeart/2005/8/layout/pyramid3"/>
    <dgm:cxn modelId="{6B07F332-DC54-417E-9A75-6CBEB640B1FA}" type="presParOf" srcId="{1A8DC660-058B-41CB-BDE7-90DB234580CE}" destId="{5ACA14EA-6AAE-41C7-B115-0E95BECBAB5C}" srcOrd="4" destOrd="0" presId="urn:microsoft.com/office/officeart/2005/8/layout/pyramid3"/>
    <dgm:cxn modelId="{AC043439-C493-4932-8092-F5C04C99A05A}" type="presParOf" srcId="{5ACA14EA-6AAE-41C7-B115-0E95BECBAB5C}" destId="{6CF7232E-A5D0-4CC3-998D-DE6870D99FAB}" srcOrd="0" destOrd="0" presId="urn:microsoft.com/office/officeart/2005/8/layout/pyramid3"/>
    <dgm:cxn modelId="{B6F2EF4B-0E98-403D-A4B7-28F249C50C1C}" type="presParOf" srcId="{5ACA14EA-6AAE-41C7-B115-0E95BECBAB5C}" destId="{747DECD4-D7D1-4AA4-9FF8-D859E966B8B6}"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836DAEC0-6CE9-4852-ACAA-0420B1F4D3F4}" type="doc">
      <dgm:prSet loTypeId="urn:microsoft.com/office/officeart/2005/8/layout/pyramid1" loCatId="pyramid" qsTypeId="urn:microsoft.com/office/officeart/2005/8/quickstyle/simple1" qsCatId="simple" csTypeId="urn:microsoft.com/office/officeart/2005/8/colors/accent1_2" csCatId="accent1" phldr="1"/>
      <dgm:spPr/>
    </dgm:pt>
    <dgm:pt modelId="{CB69F0B8-D591-424E-A87D-B8165E984C16}">
      <dgm:prSet phldrT="[Text]" custT="1"/>
      <dgm:spPr/>
      <dgm:t>
        <a:bodyPr/>
        <a:lstStyle/>
        <a:p>
          <a:r>
            <a:rPr lang="en-GB" sz="1600" dirty="0">
              <a:solidFill>
                <a:schemeClr val="bg1"/>
              </a:solidFill>
            </a:rPr>
            <a:t>More</a:t>
          </a:r>
        </a:p>
      </dgm:t>
    </dgm:pt>
    <dgm:pt modelId="{7AF5AB38-6EAE-43BC-B6E7-0F63F39BA364}" type="parTrans" cxnId="{5C2156D6-E312-4F27-902C-99322C79D23F}">
      <dgm:prSet/>
      <dgm:spPr/>
      <dgm:t>
        <a:bodyPr/>
        <a:lstStyle/>
        <a:p>
          <a:endParaRPr lang="en-GB"/>
        </a:p>
      </dgm:t>
    </dgm:pt>
    <dgm:pt modelId="{D98BA53E-3EF5-4DD0-B413-9AFB1C726BD0}" type="sibTrans" cxnId="{5C2156D6-E312-4F27-902C-99322C79D23F}">
      <dgm:prSet/>
      <dgm:spPr/>
      <dgm:t>
        <a:bodyPr/>
        <a:lstStyle/>
        <a:p>
          <a:endParaRPr lang="en-GB"/>
        </a:p>
      </dgm:t>
    </dgm:pt>
    <dgm:pt modelId="{4025CD57-B0E6-48BB-9E38-05BCEAEAB79B}">
      <dgm:prSet phldrT="[Text]" custT="1"/>
      <dgm:spPr/>
      <dgm:t>
        <a:bodyPr/>
        <a:lstStyle/>
        <a:p>
          <a:endParaRPr lang="en-GB" sz="1600" dirty="0">
            <a:solidFill>
              <a:schemeClr val="bg1"/>
            </a:solidFill>
          </a:endParaRPr>
        </a:p>
      </dgm:t>
    </dgm:pt>
    <dgm:pt modelId="{897B44DD-CC40-4CF7-BE66-9D8A9BE556CE}" type="parTrans" cxnId="{45612505-59D3-40E5-9F04-7FEA247B1E10}">
      <dgm:prSet/>
      <dgm:spPr/>
      <dgm:t>
        <a:bodyPr/>
        <a:lstStyle/>
        <a:p>
          <a:endParaRPr lang="en-GB"/>
        </a:p>
      </dgm:t>
    </dgm:pt>
    <dgm:pt modelId="{CEA2C5BB-F324-473B-8B17-AFAC26498E99}" type="sibTrans" cxnId="{45612505-59D3-40E5-9F04-7FEA247B1E10}">
      <dgm:prSet/>
      <dgm:spPr/>
      <dgm:t>
        <a:bodyPr/>
        <a:lstStyle/>
        <a:p>
          <a:endParaRPr lang="en-GB"/>
        </a:p>
      </dgm:t>
    </dgm:pt>
    <dgm:pt modelId="{DD79945B-EFF6-486B-B12D-9CC12169306E}">
      <dgm:prSet phldrT="[Text]" custT="1"/>
      <dgm:spPr/>
      <dgm:t>
        <a:bodyPr/>
        <a:lstStyle/>
        <a:p>
          <a:r>
            <a:rPr lang="en-GB" sz="1600" dirty="0">
              <a:solidFill>
                <a:schemeClr val="bg1"/>
              </a:solidFill>
            </a:rPr>
            <a:t>cancers of</a:t>
          </a:r>
        </a:p>
      </dgm:t>
    </dgm:pt>
    <dgm:pt modelId="{7E861BAC-1C05-4DB9-8F84-4609390A61D8}" type="parTrans" cxnId="{1867F70A-CFAB-4F3A-BD66-7519869CDF66}">
      <dgm:prSet/>
      <dgm:spPr/>
      <dgm:t>
        <a:bodyPr/>
        <a:lstStyle/>
        <a:p>
          <a:endParaRPr lang="en-GB"/>
        </a:p>
      </dgm:t>
    </dgm:pt>
    <dgm:pt modelId="{93BA2FB8-503F-4B5B-A731-27C96F45335E}" type="sibTrans" cxnId="{1867F70A-CFAB-4F3A-BD66-7519869CDF66}">
      <dgm:prSet/>
      <dgm:spPr/>
      <dgm:t>
        <a:bodyPr/>
        <a:lstStyle/>
        <a:p>
          <a:endParaRPr lang="en-GB"/>
        </a:p>
      </dgm:t>
    </dgm:pt>
    <dgm:pt modelId="{BDF5569F-BDF6-4509-A1DC-F73863C49299}">
      <dgm:prSet phldrT="[Text]" custT="1"/>
      <dgm:spPr/>
      <dgm:t>
        <a:bodyPr/>
        <a:lstStyle/>
        <a:p>
          <a:r>
            <a:rPr lang="en-GB" sz="1600" dirty="0">
              <a:solidFill>
                <a:schemeClr val="bg1"/>
              </a:solidFill>
            </a:rPr>
            <a:t>known type &amp; origin</a:t>
          </a:r>
        </a:p>
      </dgm:t>
    </dgm:pt>
    <dgm:pt modelId="{D03FB595-E196-45DA-87DC-7DDD260A62B3}" type="parTrans" cxnId="{BA6CA3A1-00F6-4BAB-B151-7E105E0960E9}">
      <dgm:prSet/>
      <dgm:spPr/>
      <dgm:t>
        <a:bodyPr/>
        <a:lstStyle/>
        <a:p>
          <a:endParaRPr lang="en-GB"/>
        </a:p>
      </dgm:t>
    </dgm:pt>
    <dgm:pt modelId="{CDEA7BBC-F4DC-4195-8A4A-9CF66F5E8410}" type="sibTrans" cxnId="{BA6CA3A1-00F6-4BAB-B151-7E105E0960E9}">
      <dgm:prSet/>
      <dgm:spPr/>
      <dgm:t>
        <a:bodyPr/>
        <a:lstStyle/>
        <a:p>
          <a:endParaRPr lang="en-GB"/>
        </a:p>
      </dgm:t>
    </dgm:pt>
    <dgm:pt modelId="{B123DB2F-41E4-4F4A-8151-F65C5ACAED6A}" type="pres">
      <dgm:prSet presAssocID="{836DAEC0-6CE9-4852-ACAA-0420B1F4D3F4}" presName="Name0" presStyleCnt="0">
        <dgm:presLayoutVars>
          <dgm:dir/>
          <dgm:animLvl val="lvl"/>
          <dgm:resizeHandles val="exact"/>
        </dgm:presLayoutVars>
      </dgm:prSet>
      <dgm:spPr/>
    </dgm:pt>
    <dgm:pt modelId="{DCC7FB3D-20D0-4546-82BB-F8D2616C84F3}" type="pres">
      <dgm:prSet presAssocID="{4025CD57-B0E6-48BB-9E38-05BCEAEAB79B}" presName="Name8" presStyleCnt="0"/>
      <dgm:spPr/>
    </dgm:pt>
    <dgm:pt modelId="{1F0DC9D8-9F3F-4A74-8F29-3808DFFA15D1}" type="pres">
      <dgm:prSet presAssocID="{4025CD57-B0E6-48BB-9E38-05BCEAEAB79B}" presName="level" presStyleLbl="node1" presStyleIdx="0" presStyleCnt="4">
        <dgm:presLayoutVars>
          <dgm:chMax val="1"/>
          <dgm:bulletEnabled val="1"/>
        </dgm:presLayoutVars>
      </dgm:prSet>
      <dgm:spPr/>
    </dgm:pt>
    <dgm:pt modelId="{DA6212FB-07D2-44A0-A77B-D6BD86870B71}" type="pres">
      <dgm:prSet presAssocID="{4025CD57-B0E6-48BB-9E38-05BCEAEAB79B}" presName="levelTx" presStyleLbl="revTx" presStyleIdx="0" presStyleCnt="0">
        <dgm:presLayoutVars>
          <dgm:chMax val="1"/>
          <dgm:bulletEnabled val="1"/>
        </dgm:presLayoutVars>
      </dgm:prSet>
      <dgm:spPr/>
    </dgm:pt>
    <dgm:pt modelId="{C31565D2-2E7F-4000-BD61-47C5F6474BB2}" type="pres">
      <dgm:prSet presAssocID="{CB69F0B8-D591-424E-A87D-B8165E984C16}" presName="Name8" presStyleCnt="0"/>
      <dgm:spPr/>
    </dgm:pt>
    <dgm:pt modelId="{FDBFE35E-1AEF-41C5-81B7-078F2BCBFCF1}" type="pres">
      <dgm:prSet presAssocID="{CB69F0B8-D591-424E-A87D-B8165E984C16}" presName="level" presStyleLbl="node1" presStyleIdx="1" presStyleCnt="4">
        <dgm:presLayoutVars>
          <dgm:chMax val="1"/>
          <dgm:bulletEnabled val="1"/>
        </dgm:presLayoutVars>
      </dgm:prSet>
      <dgm:spPr/>
    </dgm:pt>
    <dgm:pt modelId="{16546A6A-48B9-4CBC-ACD5-B833BD032F46}" type="pres">
      <dgm:prSet presAssocID="{CB69F0B8-D591-424E-A87D-B8165E984C16}" presName="levelTx" presStyleLbl="revTx" presStyleIdx="0" presStyleCnt="0">
        <dgm:presLayoutVars>
          <dgm:chMax val="1"/>
          <dgm:bulletEnabled val="1"/>
        </dgm:presLayoutVars>
      </dgm:prSet>
      <dgm:spPr/>
    </dgm:pt>
    <dgm:pt modelId="{1695E9D1-8F91-462F-8662-EEF6A2DC9159}" type="pres">
      <dgm:prSet presAssocID="{DD79945B-EFF6-486B-B12D-9CC12169306E}" presName="Name8" presStyleCnt="0"/>
      <dgm:spPr/>
    </dgm:pt>
    <dgm:pt modelId="{73460939-722D-45B2-89E6-E70413319059}" type="pres">
      <dgm:prSet presAssocID="{DD79945B-EFF6-486B-B12D-9CC12169306E}" presName="level" presStyleLbl="node1" presStyleIdx="2" presStyleCnt="4">
        <dgm:presLayoutVars>
          <dgm:chMax val="1"/>
          <dgm:bulletEnabled val="1"/>
        </dgm:presLayoutVars>
      </dgm:prSet>
      <dgm:spPr/>
    </dgm:pt>
    <dgm:pt modelId="{9F2B80BE-3B80-47D5-AE21-8A32179FEDFA}" type="pres">
      <dgm:prSet presAssocID="{DD79945B-EFF6-486B-B12D-9CC12169306E}" presName="levelTx" presStyleLbl="revTx" presStyleIdx="0" presStyleCnt="0">
        <dgm:presLayoutVars>
          <dgm:chMax val="1"/>
          <dgm:bulletEnabled val="1"/>
        </dgm:presLayoutVars>
      </dgm:prSet>
      <dgm:spPr/>
    </dgm:pt>
    <dgm:pt modelId="{EBBF5E39-58BA-4CCB-880F-640D5601AC2E}" type="pres">
      <dgm:prSet presAssocID="{BDF5569F-BDF6-4509-A1DC-F73863C49299}" presName="Name8" presStyleCnt="0"/>
      <dgm:spPr/>
    </dgm:pt>
    <dgm:pt modelId="{DFC238BA-C25B-474C-A267-DCA5C4DC6450}" type="pres">
      <dgm:prSet presAssocID="{BDF5569F-BDF6-4509-A1DC-F73863C49299}" presName="level" presStyleLbl="node1" presStyleIdx="3" presStyleCnt="4">
        <dgm:presLayoutVars>
          <dgm:chMax val="1"/>
          <dgm:bulletEnabled val="1"/>
        </dgm:presLayoutVars>
      </dgm:prSet>
      <dgm:spPr/>
    </dgm:pt>
    <dgm:pt modelId="{2C5719CE-BC16-4E66-910F-6493CE1456A9}" type="pres">
      <dgm:prSet presAssocID="{BDF5569F-BDF6-4509-A1DC-F73863C49299}" presName="levelTx" presStyleLbl="revTx" presStyleIdx="0" presStyleCnt="0">
        <dgm:presLayoutVars>
          <dgm:chMax val="1"/>
          <dgm:bulletEnabled val="1"/>
        </dgm:presLayoutVars>
      </dgm:prSet>
      <dgm:spPr/>
    </dgm:pt>
  </dgm:ptLst>
  <dgm:cxnLst>
    <dgm:cxn modelId="{45612505-59D3-40E5-9F04-7FEA247B1E10}" srcId="{836DAEC0-6CE9-4852-ACAA-0420B1F4D3F4}" destId="{4025CD57-B0E6-48BB-9E38-05BCEAEAB79B}" srcOrd="0" destOrd="0" parTransId="{897B44DD-CC40-4CF7-BE66-9D8A9BE556CE}" sibTransId="{CEA2C5BB-F324-473B-8B17-AFAC26498E99}"/>
    <dgm:cxn modelId="{BC43A608-3056-4999-9195-6D716740E19E}" type="presOf" srcId="{4025CD57-B0E6-48BB-9E38-05BCEAEAB79B}" destId="{1F0DC9D8-9F3F-4A74-8F29-3808DFFA15D1}" srcOrd="0" destOrd="0" presId="urn:microsoft.com/office/officeart/2005/8/layout/pyramid1"/>
    <dgm:cxn modelId="{1867F70A-CFAB-4F3A-BD66-7519869CDF66}" srcId="{836DAEC0-6CE9-4852-ACAA-0420B1F4D3F4}" destId="{DD79945B-EFF6-486B-B12D-9CC12169306E}" srcOrd="2" destOrd="0" parTransId="{7E861BAC-1C05-4DB9-8F84-4609390A61D8}" sibTransId="{93BA2FB8-503F-4B5B-A731-27C96F45335E}"/>
    <dgm:cxn modelId="{A6537110-B1A7-4F47-848D-1A0DE615818E}" type="presOf" srcId="{836DAEC0-6CE9-4852-ACAA-0420B1F4D3F4}" destId="{B123DB2F-41E4-4F4A-8151-F65C5ACAED6A}" srcOrd="0" destOrd="0" presId="urn:microsoft.com/office/officeart/2005/8/layout/pyramid1"/>
    <dgm:cxn modelId="{53240B2E-A01E-4DC4-9CBC-5A4012025FB7}" type="presOf" srcId="{BDF5569F-BDF6-4509-A1DC-F73863C49299}" destId="{DFC238BA-C25B-474C-A267-DCA5C4DC6450}" srcOrd="0" destOrd="0" presId="urn:microsoft.com/office/officeart/2005/8/layout/pyramid1"/>
    <dgm:cxn modelId="{D2A2065C-063D-4F0F-88E4-67C0255D2B93}" type="presOf" srcId="{CB69F0B8-D591-424E-A87D-B8165E984C16}" destId="{FDBFE35E-1AEF-41C5-81B7-078F2BCBFCF1}" srcOrd="0" destOrd="0" presId="urn:microsoft.com/office/officeart/2005/8/layout/pyramid1"/>
    <dgm:cxn modelId="{F31AA388-C46D-41C8-B583-207A80F7508B}" type="presOf" srcId="{DD79945B-EFF6-486B-B12D-9CC12169306E}" destId="{73460939-722D-45B2-89E6-E70413319059}" srcOrd="0" destOrd="0" presId="urn:microsoft.com/office/officeart/2005/8/layout/pyramid1"/>
    <dgm:cxn modelId="{399CDE9E-8C0F-403A-ADB7-9B05BE4D4B2F}" type="presOf" srcId="{BDF5569F-BDF6-4509-A1DC-F73863C49299}" destId="{2C5719CE-BC16-4E66-910F-6493CE1456A9}" srcOrd="1" destOrd="0" presId="urn:microsoft.com/office/officeart/2005/8/layout/pyramid1"/>
    <dgm:cxn modelId="{BA6CA3A1-00F6-4BAB-B151-7E105E0960E9}" srcId="{836DAEC0-6CE9-4852-ACAA-0420B1F4D3F4}" destId="{BDF5569F-BDF6-4509-A1DC-F73863C49299}" srcOrd="3" destOrd="0" parTransId="{D03FB595-E196-45DA-87DC-7DDD260A62B3}" sibTransId="{CDEA7BBC-F4DC-4195-8A4A-9CF66F5E8410}"/>
    <dgm:cxn modelId="{680712B7-8647-46FF-96AA-CACF8BBF9E96}" type="presOf" srcId="{DD79945B-EFF6-486B-B12D-9CC12169306E}" destId="{9F2B80BE-3B80-47D5-AE21-8A32179FEDFA}" srcOrd="1" destOrd="0" presId="urn:microsoft.com/office/officeart/2005/8/layout/pyramid1"/>
    <dgm:cxn modelId="{5C2156D6-E312-4F27-902C-99322C79D23F}" srcId="{836DAEC0-6CE9-4852-ACAA-0420B1F4D3F4}" destId="{CB69F0B8-D591-424E-A87D-B8165E984C16}" srcOrd="1" destOrd="0" parTransId="{7AF5AB38-6EAE-43BC-B6E7-0F63F39BA364}" sibTransId="{D98BA53E-3EF5-4DD0-B413-9AFB1C726BD0}"/>
    <dgm:cxn modelId="{134C29EF-D9E2-4140-8C50-26386E3A0AE8}" type="presOf" srcId="{CB69F0B8-D591-424E-A87D-B8165E984C16}" destId="{16546A6A-48B9-4CBC-ACD5-B833BD032F46}" srcOrd="1" destOrd="0" presId="urn:microsoft.com/office/officeart/2005/8/layout/pyramid1"/>
    <dgm:cxn modelId="{C7E08FF0-2139-4886-AD47-62FAB275623E}" type="presOf" srcId="{4025CD57-B0E6-48BB-9E38-05BCEAEAB79B}" destId="{DA6212FB-07D2-44A0-A77B-D6BD86870B71}" srcOrd="1" destOrd="0" presId="urn:microsoft.com/office/officeart/2005/8/layout/pyramid1"/>
    <dgm:cxn modelId="{C59DF7EA-70DB-4461-9E1F-50B63C53739A}" type="presParOf" srcId="{B123DB2F-41E4-4F4A-8151-F65C5ACAED6A}" destId="{DCC7FB3D-20D0-4546-82BB-F8D2616C84F3}" srcOrd="0" destOrd="0" presId="urn:microsoft.com/office/officeart/2005/8/layout/pyramid1"/>
    <dgm:cxn modelId="{709BF552-5409-4210-9570-BA0F106649F6}" type="presParOf" srcId="{DCC7FB3D-20D0-4546-82BB-F8D2616C84F3}" destId="{1F0DC9D8-9F3F-4A74-8F29-3808DFFA15D1}" srcOrd="0" destOrd="0" presId="urn:microsoft.com/office/officeart/2005/8/layout/pyramid1"/>
    <dgm:cxn modelId="{6C7AA087-8E17-4EE8-B3FA-3033772A8A74}" type="presParOf" srcId="{DCC7FB3D-20D0-4546-82BB-F8D2616C84F3}" destId="{DA6212FB-07D2-44A0-A77B-D6BD86870B71}" srcOrd="1" destOrd="0" presId="urn:microsoft.com/office/officeart/2005/8/layout/pyramid1"/>
    <dgm:cxn modelId="{FEC3F67C-7264-4981-B165-03B1EB1FF246}" type="presParOf" srcId="{B123DB2F-41E4-4F4A-8151-F65C5ACAED6A}" destId="{C31565D2-2E7F-4000-BD61-47C5F6474BB2}" srcOrd="1" destOrd="0" presId="urn:microsoft.com/office/officeart/2005/8/layout/pyramid1"/>
    <dgm:cxn modelId="{A511CF0D-EB22-4C3C-B8F8-010364E60E78}" type="presParOf" srcId="{C31565D2-2E7F-4000-BD61-47C5F6474BB2}" destId="{FDBFE35E-1AEF-41C5-81B7-078F2BCBFCF1}" srcOrd="0" destOrd="0" presId="urn:microsoft.com/office/officeart/2005/8/layout/pyramid1"/>
    <dgm:cxn modelId="{8F9C1894-F01F-4EA0-B29A-1A9BB8C2B0EA}" type="presParOf" srcId="{C31565D2-2E7F-4000-BD61-47C5F6474BB2}" destId="{16546A6A-48B9-4CBC-ACD5-B833BD032F46}" srcOrd="1" destOrd="0" presId="urn:microsoft.com/office/officeart/2005/8/layout/pyramid1"/>
    <dgm:cxn modelId="{CA444415-A759-4984-B803-D75C57E84EDE}" type="presParOf" srcId="{B123DB2F-41E4-4F4A-8151-F65C5ACAED6A}" destId="{1695E9D1-8F91-462F-8662-EEF6A2DC9159}" srcOrd="2" destOrd="0" presId="urn:microsoft.com/office/officeart/2005/8/layout/pyramid1"/>
    <dgm:cxn modelId="{5F238B51-C8E0-4AFF-9027-386C828080D1}" type="presParOf" srcId="{1695E9D1-8F91-462F-8662-EEF6A2DC9159}" destId="{73460939-722D-45B2-89E6-E70413319059}" srcOrd="0" destOrd="0" presId="urn:microsoft.com/office/officeart/2005/8/layout/pyramid1"/>
    <dgm:cxn modelId="{CC98E26A-AA53-4C04-90C9-41632EBC599F}" type="presParOf" srcId="{1695E9D1-8F91-462F-8662-EEF6A2DC9159}" destId="{9F2B80BE-3B80-47D5-AE21-8A32179FEDFA}" srcOrd="1" destOrd="0" presId="urn:microsoft.com/office/officeart/2005/8/layout/pyramid1"/>
    <dgm:cxn modelId="{D8F17453-FD5F-4E39-A418-93DF2E63CE38}" type="presParOf" srcId="{B123DB2F-41E4-4F4A-8151-F65C5ACAED6A}" destId="{EBBF5E39-58BA-4CCB-880F-640D5601AC2E}" srcOrd="3" destOrd="0" presId="urn:microsoft.com/office/officeart/2005/8/layout/pyramid1"/>
    <dgm:cxn modelId="{EEA670CF-5029-439D-8AD2-BE2ADB09A5C0}" type="presParOf" srcId="{EBBF5E39-58BA-4CCB-880F-640D5601AC2E}" destId="{DFC238BA-C25B-474C-A267-DCA5C4DC6450}" srcOrd="0" destOrd="0" presId="urn:microsoft.com/office/officeart/2005/8/layout/pyramid1"/>
    <dgm:cxn modelId="{78E46E84-0664-4E3D-B769-3C207EC1AC31}" type="presParOf" srcId="{EBBF5E39-58BA-4CCB-880F-640D5601AC2E}" destId="{2C5719CE-BC16-4E66-910F-6493CE1456A9}"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CB675-D118-49EC-A663-4108357B1C4E}">
      <dsp:nvSpPr>
        <dsp:cNvPr id="0" name=""/>
        <dsp:cNvSpPr/>
      </dsp:nvSpPr>
      <dsp:spPr>
        <a:xfrm>
          <a:off x="2542" y="144046"/>
          <a:ext cx="2479212" cy="5769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t>NCCN Recommendations 2014</a:t>
          </a:r>
          <a:endParaRPr lang="en-GB" sz="1600" kern="1200" dirty="0"/>
        </a:p>
      </dsp:txBody>
      <dsp:txXfrm>
        <a:off x="2542" y="144046"/>
        <a:ext cx="2479212" cy="576931"/>
      </dsp:txXfrm>
    </dsp:sp>
    <dsp:sp modelId="{45BDC390-3730-4903-92F6-93C7F39C9F80}">
      <dsp:nvSpPr>
        <dsp:cNvPr id="0" name=""/>
        <dsp:cNvSpPr/>
      </dsp:nvSpPr>
      <dsp:spPr>
        <a:xfrm>
          <a:off x="2542" y="720977"/>
          <a:ext cx="2479212" cy="36000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US NCCN Clinical  Practice Guidelines on Occult Primary: Although GEP (Gene Expression Profiling) has a diagnostic  benefit, clinical benefit has not been demonstrated. The panel recommends against GEP as standard management…</a:t>
          </a:r>
          <a:endParaRPr lang="en-GB" sz="1600" kern="1200" dirty="0"/>
        </a:p>
      </dsp:txBody>
      <dsp:txXfrm>
        <a:off x="2542" y="720977"/>
        <a:ext cx="2479212" cy="3600067"/>
      </dsp:txXfrm>
    </dsp:sp>
    <dsp:sp modelId="{093747CB-D7FB-4B84-9F59-94F2E6A3106C}">
      <dsp:nvSpPr>
        <dsp:cNvPr id="0" name=""/>
        <dsp:cNvSpPr/>
      </dsp:nvSpPr>
      <dsp:spPr>
        <a:xfrm>
          <a:off x="2828845" y="144046"/>
          <a:ext cx="2479212" cy="5769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t>NCCN Recommendations 2015</a:t>
          </a:r>
          <a:endParaRPr lang="en-GB" sz="1600" kern="1200" dirty="0"/>
        </a:p>
      </dsp:txBody>
      <dsp:txXfrm>
        <a:off x="2828845" y="144046"/>
        <a:ext cx="2479212" cy="576931"/>
      </dsp:txXfrm>
    </dsp:sp>
    <dsp:sp modelId="{2DF934C6-54CB-4ACD-BC9E-4EF0190FA35C}">
      <dsp:nvSpPr>
        <dsp:cNvPr id="0" name=""/>
        <dsp:cNvSpPr/>
      </dsp:nvSpPr>
      <dsp:spPr>
        <a:xfrm>
          <a:off x="2828845" y="720977"/>
          <a:ext cx="2479212" cy="36000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US NCCN Clinical  Practice Guidelines on Occult Primary: Until more robust outcomes and comparative effectiveness data are available, pathologists &amp; oncologists must collaborate on the judicious use of these modalities (IHC and GEP) on a case-by-case basis, with the best possible individualized patient outcome in mind. </a:t>
          </a:r>
          <a:endParaRPr lang="en-GB" sz="1600" kern="1200" dirty="0"/>
        </a:p>
      </dsp:txBody>
      <dsp:txXfrm>
        <a:off x="2828845" y="720977"/>
        <a:ext cx="2479212" cy="3600067"/>
      </dsp:txXfrm>
    </dsp:sp>
    <dsp:sp modelId="{E1720404-F798-4E08-B4E6-8C00072B0509}">
      <dsp:nvSpPr>
        <dsp:cNvPr id="0" name=""/>
        <dsp:cNvSpPr/>
      </dsp:nvSpPr>
      <dsp:spPr>
        <a:xfrm>
          <a:off x="5655148" y="144046"/>
          <a:ext cx="2479212" cy="5769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GB" sz="1600" kern="1200" dirty="0"/>
            <a:t>Elsewhere: is testing cost-effective?</a:t>
          </a:r>
        </a:p>
      </dsp:txBody>
      <dsp:txXfrm>
        <a:off x="5655148" y="144046"/>
        <a:ext cx="2479212" cy="576931"/>
      </dsp:txXfrm>
    </dsp:sp>
    <dsp:sp modelId="{3FB4906C-AB2B-4320-AFB8-DE8564D3EA59}">
      <dsp:nvSpPr>
        <dsp:cNvPr id="0" name=""/>
        <dsp:cNvSpPr/>
      </dsp:nvSpPr>
      <dsp:spPr>
        <a:xfrm>
          <a:off x="5655148" y="720977"/>
          <a:ext cx="2479212" cy="36000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In models: yes if influences survival. </a:t>
          </a:r>
        </a:p>
        <a:p>
          <a:pPr marL="171450" lvl="1" indent="-171450" algn="l" defTabSz="711200">
            <a:lnSpc>
              <a:spcPct val="90000"/>
            </a:lnSpc>
            <a:spcBef>
              <a:spcPct val="0"/>
            </a:spcBef>
            <a:spcAft>
              <a:spcPct val="15000"/>
            </a:spcAft>
            <a:buChar char="•"/>
          </a:pPr>
          <a:r>
            <a:rPr lang="en-GB" sz="1600" kern="1200" dirty="0"/>
            <a:t>For healthcare: may save work-up costs but may bring in additional oncology costs</a:t>
          </a:r>
        </a:p>
        <a:p>
          <a:pPr marL="171450" lvl="1" indent="-171450" algn="l" defTabSz="711200">
            <a:lnSpc>
              <a:spcPct val="90000"/>
            </a:lnSpc>
            <a:spcBef>
              <a:spcPct val="0"/>
            </a:spcBef>
            <a:spcAft>
              <a:spcPct val="15000"/>
            </a:spcAft>
            <a:buChar char="•"/>
          </a:pPr>
          <a:r>
            <a:rPr lang="en-GB" altLang="en-US" sz="1600" b="1" kern="1200" dirty="0"/>
            <a:t>Molecular profiling not currently recommended in NICE </a:t>
          </a:r>
          <a:r>
            <a:rPr lang="en-GB" altLang="en-US" sz="1600" b="0" kern="1200" dirty="0"/>
            <a:t>or ESMO </a:t>
          </a:r>
          <a:r>
            <a:rPr lang="en-GB" altLang="en-US" sz="1600" b="1" kern="1200" dirty="0"/>
            <a:t>guidelines</a:t>
          </a:r>
        </a:p>
        <a:p>
          <a:pPr marL="171450" lvl="1" indent="-171450" algn="l" defTabSz="711200">
            <a:lnSpc>
              <a:spcPct val="90000"/>
            </a:lnSpc>
            <a:spcBef>
              <a:spcPct val="0"/>
            </a:spcBef>
            <a:spcAft>
              <a:spcPct val="15000"/>
            </a:spcAft>
            <a:buChar char="•"/>
          </a:pPr>
          <a:r>
            <a:rPr lang="en-GB" altLang="en-US" sz="1600" kern="1200" dirty="0"/>
            <a:t>FDA approved and used in USA</a:t>
          </a:r>
        </a:p>
      </dsp:txBody>
      <dsp:txXfrm>
        <a:off x="5655148" y="720977"/>
        <a:ext cx="2479212" cy="36000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21A8A-BEDD-4322-B30F-74274690CA17}">
      <dsp:nvSpPr>
        <dsp:cNvPr id="0" name=""/>
        <dsp:cNvSpPr/>
      </dsp:nvSpPr>
      <dsp:spPr>
        <a:xfrm>
          <a:off x="1182427" y="0"/>
          <a:ext cx="5340697" cy="5340697"/>
        </a:xfrm>
        <a:prstGeom prst="diamond">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350EB86-9528-4ECD-A6CB-9F26E7D57E8C}">
      <dsp:nvSpPr>
        <dsp:cNvPr id="0" name=""/>
        <dsp:cNvSpPr/>
      </dsp:nvSpPr>
      <dsp:spPr>
        <a:xfrm>
          <a:off x="1689793" y="507366"/>
          <a:ext cx="2082871" cy="20828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CUP Heroes</a:t>
          </a:r>
        </a:p>
      </dsp:txBody>
      <dsp:txXfrm>
        <a:off x="1791470" y="609043"/>
        <a:ext cx="1879517" cy="1879517"/>
      </dsp:txXfrm>
    </dsp:sp>
    <dsp:sp modelId="{5800FE9C-D12D-40CA-AD40-4A993163381F}">
      <dsp:nvSpPr>
        <dsp:cNvPr id="0" name=""/>
        <dsp:cNvSpPr/>
      </dsp:nvSpPr>
      <dsp:spPr>
        <a:xfrm>
          <a:off x="3932885" y="507366"/>
          <a:ext cx="2082871" cy="20828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GB" sz="1200" kern="1200" dirty="0"/>
            <a:t>Personal thanks to:</a:t>
          </a:r>
        </a:p>
        <a:p>
          <a:pPr marL="57150" lvl="1" indent="-57150" algn="l" defTabSz="400050" rtl="0">
            <a:lnSpc>
              <a:spcPct val="90000"/>
            </a:lnSpc>
            <a:spcBef>
              <a:spcPct val="0"/>
            </a:spcBef>
            <a:spcAft>
              <a:spcPct val="15000"/>
            </a:spcAft>
            <a:buChar char="•"/>
          </a:pPr>
          <a:r>
            <a:rPr lang="en-GB" sz="900" kern="1200"/>
            <a:t>Dr Jayne Dennis                                                   </a:t>
          </a:r>
        </a:p>
        <a:p>
          <a:pPr marL="57150" lvl="1" indent="-57150" algn="l" defTabSz="400050" rtl="0">
            <a:lnSpc>
              <a:spcPct val="90000"/>
            </a:lnSpc>
            <a:spcBef>
              <a:spcPct val="0"/>
            </a:spcBef>
            <a:spcAft>
              <a:spcPct val="15000"/>
            </a:spcAft>
            <a:buChar char="•"/>
          </a:pPr>
          <a:r>
            <a:rPr lang="en-GB" sz="900" kern="1200" dirty="0"/>
            <a:t>Dr Harpreet Wasan &amp;Jayson Wang</a:t>
          </a:r>
        </a:p>
        <a:p>
          <a:pPr marL="57150" lvl="1" indent="-57150" algn="l" defTabSz="400050" rtl="0">
            <a:lnSpc>
              <a:spcPct val="90000"/>
            </a:lnSpc>
            <a:spcBef>
              <a:spcPct val="0"/>
            </a:spcBef>
            <a:spcAft>
              <a:spcPct val="15000"/>
            </a:spcAft>
            <a:buChar char="•"/>
          </a:pPr>
          <a:r>
            <a:rPr lang="en-GB" sz="900" kern="1200"/>
            <a:t>Prof David Bowtell and colleagues</a:t>
          </a:r>
        </a:p>
        <a:p>
          <a:pPr marL="57150" lvl="1" indent="-57150" algn="l" defTabSz="400050" rtl="0">
            <a:lnSpc>
              <a:spcPct val="90000"/>
            </a:lnSpc>
            <a:spcBef>
              <a:spcPct val="0"/>
            </a:spcBef>
            <a:spcAft>
              <a:spcPct val="15000"/>
            </a:spcAft>
            <a:buChar char="•"/>
          </a:pPr>
          <a:r>
            <a:rPr lang="en-GB" sz="900" kern="1200" dirty="0"/>
            <a:t>Colleagues in </a:t>
          </a:r>
          <a:r>
            <a:rPr lang="en-GB" sz="900" kern="1200" dirty="0" err="1"/>
            <a:t>BioTheranostics</a:t>
          </a:r>
          <a:endParaRPr lang="en-GB" sz="900" kern="1200" dirty="0"/>
        </a:p>
        <a:p>
          <a:pPr marL="57150" lvl="1" indent="-57150" algn="l" defTabSz="400050" rtl="0">
            <a:lnSpc>
              <a:spcPct val="90000"/>
            </a:lnSpc>
            <a:spcBef>
              <a:spcPct val="0"/>
            </a:spcBef>
            <a:spcAft>
              <a:spcPct val="15000"/>
            </a:spcAft>
            <a:buChar char="•"/>
          </a:pPr>
          <a:r>
            <a:rPr lang="en-GB" sz="900" kern="1200" dirty="0"/>
            <a:t>Prof Nicol Keith</a:t>
          </a:r>
        </a:p>
        <a:p>
          <a:pPr marL="57150" lvl="1" indent="-57150" algn="l" defTabSz="400050" rtl="0">
            <a:lnSpc>
              <a:spcPct val="90000"/>
            </a:lnSpc>
            <a:spcBef>
              <a:spcPct val="0"/>
            </a:spcBef>
            <a:spcAft>
              <a:spcPct val="15000"/>
            </a:spcAft>
            <a:buChar char="•"/>
          </a:pPr>
          <a:r>
            <a:rPr lang="en-GB" sz="900" kern="1200" dirty="0"/>
            <a:t>Prof Jeff Evans</a:t>
          </a:r>
        </a:p>
        <a:p>
          <a:pPr marL="57150" lvl="1" indent="-57150" algn="l" defTabSz="400050" rtl="0">
            <a:lnSpc>
              <a:spcPct val="90000"/>
            </a:lnSpc>
            <a:spcBef>
              <a:spcPct val="0"/>
            </a:spcBef>
            <a:spcAft>
              <a:spcPct val="15000"/>
            </a:spcAft>
            <a:buChar char="•"/>
          </a:pPr>
          <a:r>
            <a:rPr lang="en-GB" sz="900" kern="1200" dirty="0"/>
            <a:t>Profs Andrew Biankin &amp; Sean Grimmond and colleagues</a:t>
          </a:r>
        </a:p>
        <a:p>
          <a:pPr marL="57150" lvl="1" indent="-57150" algn="l" defTabSz="400050" rtl="0">
            <a:lnSpc>
              <a:spcPct val="90000"/>
            </a:lnSpc>
            <a:spcBef>
              <a:spcPct val="0"/>
            </a:spcBef>
            <a:spcAft>
              <a:spcPct val="15000"/>
            </a:spcAft>
            <a:buChar char="•"/>
          </a:pPr>
          <a:r>
            <a:rPr lang="en-GB" sz="900" kern="1200" dirty="0"/>
            <a:t>John Symons &amp; Jo’s Friends</a:t>
          </a:r>
        </a:p>
        <a:p>
          <a:pPr marL="57150" lvl="1" indent="-57150" algn="l" defTabSz="400050" rtl="0">
            <a:lnSpc>
              <a:spcPct val="90000"/>
            </a:lnSpc>
            <a:spcBef>
              <a:spcPct val="0"/>
            </a:spcBef>
            <a:spcAft>
              <a:spcPct val="15000"/>
            </a:spcAft>
            <a:buChar char="•"/>
          </a:pPr>
          <a:r>
            <a:rPr lang="en-GB" sz="900" kern="1200" dirty="0"/>
            <a:t>Profs John Schofield, Paul Barrett and colleagues</a:t>
          </a:r>
        </a:p>
      </dsp:txBody>
      <dsp:txXfrm>
        <a:off x="4034562" y="609043"/>
        <a:ext cx="1879517" cy="1879517"/>
      </dsp:txXfrm>
    </dsp:sp>
    <dsp:sp modelId="{34530D99-6904-4AC5-BCFA-FDD2EDEF28DD}">
      <dsp:nvSpPr>
        <dsp:cNvPr id="0" name=""/>
        <dsp:cNvSpPr/>
      </dsp:nvSpPr>
      <dsp:spPr>
        <a:xfrm>
          <a:off x="1689793" y="2750458"/>
          <a:ext cx="2082871" cy="20828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kern="1200" dirty="0"/>
            <a:t>Personal thanks to Cancer Research UK and University of Glasgow for funding; but this presentation is my personal opinion</a:t>
          </a:r>
        </a:p>
      </dsp:txBody>
      <dsp:txXfrm>
        <a:off x="1791470" y="2852135"/>
        <a:ext cx="1879517" cy="1879517"/>
      </dsp:txXfrm>
    </dsp:sp>
    <dsp:sp modelId="{E8BADBB6-D257-4695-A28F-572D2ABF5791}">
      <dsp:nvSpPr>
        <dsp:cNvPr id="0" name=""/>
        <dsp:cNvSpPr/>
      </dsp:nvSpPr>
      <dsp:spPr>
        <a:xfrm>
          <a:off x="3932885" y="2750458"/>
          <a:ext cx="2082871" cy="20828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Pathology Heroes</a:t>
          </a:r>
        </a:p>
      </dsp:txBody>
      <dsp:txXfrm>
        <a:off x="4034562" y="2852135"/>
        <a:ext cx="1879517" cy="1879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67D33-5AFD-4D41-8B61-69FFE8189702}">
      <dsp:nvSpPr>
        <dsp:cNvPr id="0" name=""/>
        <dsp:cNvSpPr/>
      </dsp:nvSpPr>
      <dsp:spPr>
        <a:xfrm>
          <a:off x="0" y="42383"/>
          <a:ext cx="1728192" cy="1427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0">
            <a:lnSpc>
              <a:spcPct val="90000"/>
            </a:lnSpc>
            <a:spcBef>
              <a:spcPct val="0"/>
            </a:spcBef>
            <a:spcAft>
              <a:spcPct val="35000"/>
            </a:spcAft>
            <a:buNone/>
          </a:pPr>
          <a:r>
            <a:rPr lang="en-GB" sz="2000" b="1" kern="1200" dirty="0"/>
            <a:t>Where from? RNA </a:t>
          </a:r>
          <a:r>
            <a:rPr lang="en-GB" sz="2000" b="1" kern="1200" dirty="0" err="1"/>
            <a:t>etc</a:t>
          </a:r>
          <a:r>
            <a:rPr lang="en-GB" sz="2000" b="1" kern="1200" dirty="0"/>
            <a:t> for tissue of origin</a:t>
          </a:r>
          <a:endParaRPr lang="en-GB" sz="2000" kern="1200" dirty="0"/>
        </a:p>
      </dsp:txBody>
      <dsp:txXfrm>
        <a:off x="69680" y="112063"/>
        <a:ext cx="1588832" cy="1288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67D33-5AFD-4D41-8B61-69FFE8189702}">
      <dsp:nvSpPr>
        <dsp:cNvPr id="0" name=""/>
        <dsp:cNvSpPr/>
      </dsp:nvSpPr>
      <dsp:spPr>
        <a:xfrm>
          <a:off x="0" y="42383"/>
          <a:ext cx="1728192" cy="1427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0">
            <a:lnSpc>
              <a:spcPct val="90000"/>
            </a:lnSpc>
            <a:spcBef>
              <a:spcPct val="0"/>
            </a:spcBef>
            <a:spcAft>
              <a:spcPct val="35000"/>
            </a:spcAft>
            <a:buNone/>
          </a:pPr>
          <a:r>
            <a:rPr lang="en-GB" sz="2000" b="1" kern="1200" dirty="0"/>
            <a:t>Where from? RNA </a:t>
          </a:r>
          <a:r>
            <a:rPr lang="en-GB" sz="2000" b="1" kern="1200" dirty="0" err="1"/>
            <a:t>etc</a:t>
          </a:r>
          <a:r>
            <a:rPr lang="en-GB" sz="2000" b="1" kern="1200" dirty="0"/>
            <a:t> for tissue of origin</a:t>
          </a:r>
          <a:endParaRPr lang="en-GB" sz="2000" kern="1200" dirty="0"/>
        </a:p>
      </dsp:txBody>
      <dsp:txXfrm>
        <a:off x="69680" y="112063"/>
        <a:ext cx="1588832" cy="1288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67D33-5AFD-4D41-8B61-69FFE8189702}">
      <dsp:nvSpPr>
        <dsp:cNvPr id="0" name=""/>
        <dsp:cNvSpPr/>
      </dsp:nvSpPr>
      <dsp:spPr>
        <a:xfrm>
          <a:off x="0" y="5423"/>
          <a:ext cx="1728192" cy="121328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r" defTabSz="755650" rtl="0">
            <a:lnSpc>
              <a:spcPct val="90000"/>
            </a:lnSpc>
            <a:spcBef>
              <a:spcPct val="0"/>
            </a:spcBef>
            <a:spcAft>
              <a:spcPct val="35000"/>
            </a:spcAft>
            <a:buNone/>
          </a:pPr>
          <a:r>
            <a:rPr lang="en-GB" sz="1700" b="1" kern="1200" dirty="0"/>
            <a:t>Where              going to? “Actionable” mutations</a:t>
          </a:r>
          <a:endParaRPr lang="en-GB" sz="1700" kern="1200" dirty="0"/>
        </a:p>
      </dsp:txBody>
      <dsp:txXfrm>
        <a:off x="59228" y="64651"/>
        <a:ext cx="1609736" cy="10948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67D33-5AFD-4D41-8B61-69FFE8189702}">
      <dsp:nvSpPr>
        <dsp:cNvPr id="0" name=""/>
        <dsp:cNvSpPr/>
      </dsp:nvSpPr>
      <dsp:spPr>
        <a:xfrm>
          <a:off x="0" y="42383"/>
          <a:ext cx="1728192" cy="1427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0">
            <a:lnSpc>
              <a:spcPct val="90000"/>
            </a:lnSpc>
            <a:spcBef>
              <a:spcPct val="0"/>
            </a:spcBef>
            <a:spcAft>
              <a:spcPct val="35000"/>
            </a:spcAft>
            <a:buNone/>
          </a:pPr>
          <a:r>
            <a:rPr lang="en-GB" sz="2000" b="1" kern="1200" dirty="0">
              <a:effectLst>
                <a:outerShdw blurRad="38100" dist="38100" dir="2700000" algn="tl">
                  <a:srgbClr val="000000">
                    <a:alpha val="43137"/>
                  </a:srgbClr>
                </a:outerShdw>
              </a:effectLst>
            </a:rPr>
            <a:t>Where from? RNA </a:t>
          </a:r>
          <a:r>
            <a:rPr lang="en-GB" sz="2000" b="1" kern="1200" dirty="0" err="1">
              <a:effectLst>
                <a:outerShdw blurRad="38100" dist="38100" dir="2700000" algn="tl">
                  <a:srgbClr val="000000">
                    <a:alpha val="43137"/>
                  </a:srgbClr>
                </a:outerShdw>
              </a:effectLst>
            </a:rPr>
            <a:t>etc</a:t>
          </a:r>
          <a:r>
            <a:rPr lang="en-GB" sz="2000" b="1" kern="1200" dirty="0">
              <a:effectLst>
                <a:outerShdw blurRad="38100" dist="38100" dir="2700000" algn="tl">
                  <a:srgbClr val="000000">
                    <a:alpha val="43137"/>
                  </a:srgbClr>
                </a:outerShdw>
              </a:effectLst>
            </a:rPr>
            <a:t> for tissue of origin</a:t>
          </a:r>
          <a:endParaRPr lang="en-GB" sz="2000" kern="1200" dirty="0">
            <a:effectLst>
              <a:outerShdw blurRad="38100" dist="38100" dir="2700000" algn="tl">
                <a:srgbClr val="000000">
                  <a:alpha val="43137"/>
                </a:srgbClr>
              </a:outerShdw>
            </a:effectLst>
          </a:endParaRPr>
        </a:p>
      </dsp:txBody>
      <dsp:txXfrm>
        <a:off x="69680" y="112063"/>
        <a:ext cx="1588832" cy="1288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67D33-5AFD-4D41-8B61-69FFE8189702}">
      <dsp:nvSpPr>
        <dsp:cNvPr id="0" name=""/>
        <dsp:cNvSpPr/>
      </dsp:nvSpPr>
      <dsp:spPr>
        <a:xfrm>
          <a:off x="0" y="5423"/>
          <a:ext cx="1728192" cy="121328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r" defTabSz="755650" rtl="0">
            <a:lnSpc>
              <a:spcPct val="90000"/>
            </a:lnSpc>
            <a:spcBef>
              <a:spcPct val="0"/>
            </a:spcBef>
            <a:spcAft>
              <a:spcPct val="35000"/>
            </a:spcAft>
            <a:buNone/>
          </a:pPr>
          <a:r>
            <a:rPr lang="en-GB" sz="1700" b="1" kern="1200" dirty="0">
              <a:effectLst>
                <a:outerShdw blurRad="38100" dist="38100" dir="2700000" algn="tl">
                  <a:srgbClr val="000000">
                    <a:alpha val="43137"/>
                  </a:srgbClr>
                </a:outerShdw>
              </a:effectLst>
            </a:rPr>
            <a:t>Where              going to? “Actionable” mutations</a:t>
          </a:r>
          <a:endParaRPr lang="en-GB" sz="1700" kern="1200" dirty="0">
            <a:effectLst>
              <a:outerShdw blurRad="38100" dist="38100" dir="2700000" algn="tl">
                <a:srgbClr val="000000">
                  <a:alpha val="43137"/>
                </a:srgbClr>
              </a:outerShdw>
            </a:effectLst>
          </a:endParaRPr>
        </a:p>
      </dsp:txBody>
      <dsp:txXfrm>
        <a:off x="59228" y="64651"/>
        <a:ext cx="1609736" cy="10948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67D33-5AFD-4D41-8B61-69FFE8189702}">
      <dsp:nvSpPr>
        <dsp:cNvPr id="0" name=""/>
        <dsp:cNvSpPr/>
      </dsp:nvSpPr>
      <dsp:spPr>
        <a:xfrm>
          <a:off x="0" y="5423"/>
          <a:ext cx="1728192" cy="121328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GB" sz="1700" b="1" kern="1200" dirty="0"/>
            <a:t>How getting there? Mutation spectrum in carcinogenesis</a:t>
          </a:r>
          <a:endParaRPr lang="en-GB" sz="1700" kern="1200" dirty="0"/>
        </a:p>
      </dsp:txBody>
      <dsp:txXfrm>
        <a:off x="59228" y="64651"/>
        <a:ext cx="1609736" cy="10948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9F734-4806-4F47-B04A-5E2C51BB5157}">
      <dsp:nvSpPr>
        <dsp:cNvPr id="0" name=""/>
        <dsp:cNvSpPr/>
      </dsp:nvSpPr>
      <dsp:spPr>
        <a:xfrm rot="10800000">
          <a:off x="0" y="0"/>
          <a:ext cx="3960440" cy="676875"/>
        </a:xfrm>
        <a:prstGeom prst="trapezoid">
          <a:avLst>
            <a:gd name="adj" fmla="val 58511"/>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GB" sz="1900" b="0" i="0" u="none" kern="1200" baseline="0" dirty="0"/>
            <a:t>Malignancy of undefined primary origin (MUO)</a:t>
          </a:r>
          <a:endParaRPr lang="en-GB" sz="1900" b="0" kern="1200" dirty="0"/>
        </a:p>
      </dsp:txBody>
      <dsp:txXfrm rot="-10800000">
        <a:off x="693076" y="0"/>
        <a:ext cx="2574286" cy="676875"/>
      </dsp:txXfrm>
    </dsp:sp>
    <dsp:sp modelId="{77EEE61A-22C0-4586-A0AA-C3C7B33251D3}">
      <dsp:nvSpPr>
        <dsp:cNvPr id="0" name=""/>
        <dsp:cNvSpPr/>
      </dsp:nvSpPr>
      <dsp:spPr>
        <a:xfrm rot="10800000">
          <a:off x="396043" y="676875"/>
          <a:ext cx="3168352" cy="676875"/>
        </a:xfrm>
        <a:prstGeom prst="trapezoid">
          <a:avLst>
            <a:gd name="adj" fmla="val 58511"/>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GB" sz="1900" b="0" i="0" u="none" kern="1200" baseline="0" dirty="0"/>
            <a:t>Provisional CUP</a:t>
          </a:r>
          <a:endParaRPr lang="en-GB" sz="1900" b="0" i="0" u="none" kern="1200" dirty="0"/>
        </a:p>
      </dsp:txBody>
      <dsp:txXfrm rot="-10800000">
        <a:off x="950505" y="676875"/>
        <a:ext cx="2059428" cy="676875"/>
      </dsp:txXfrm>
    </dsp:sp>
    <dsp:sp modelId="{6B1F78CD-0B73-474B-AAB1-CDE2010DEFAE}">
      <dsp:nvSpPr>
        <dsp:cNvPr id="0" name=""/>
        <dsp:cNvSpPr/>
      </dsp:nvSpPr>
      <dsp:spPr>
        <a:xfrm rot="10800000">
          <a:off x="792087" y="1353750"/>
          <a:ext cx="2376264" cy="676875"/>
        </a:xfrm>
        <a:prstGeom prst="trapezoid">
          <a:avLst>
            <a:gd name="adj" fmla="val 58511"/>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b="0" i="0" u="none" kern="1200" baseline="0" dirty="0"/>
            <a:t>Confirmed CUP</a:t>
          </a:r>
          <a:endParaRPr lang="en-GB" sz="1900" b="0" kern="1200" dirty="0"/>
        </a:p>
      </dsp:txBody>
      <dsp:txXfrm rot="-10800000">
        <a:off x="1207934" y="1353750"/>
        <a:ext cx="1544571" cy="676875"/>
      </dsp:txXfrm>
    </dsp:sp>
    <dsp:sp modelId="{C97DA3A4-FF8C-4B09-A6CC-02B677525921}">
      <dsp:nvSpPr>
        <dsp:cNvPr id="0" name=""/>
        <dsp:cNvSpPr/>
      </dsp:nvSpPr>
      <dsp:spPr>
        <a:xfrm rot="10800000">
          <a:off x="1188131" y="2030625"/>
          <a:ext cx="1584176" cy="676875"/>
        </a:xfrm>
        <a:prstGeom prst="trapezoid">
          <a:avLst>
            <a:gd name="adj" fmla="val 58511"/>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GB" sz="1900" b="0" kern="1200" dirty="0"/>
        </a:p>
      </dsp:txBody>
      <dsp:txXfrm rot="-10800000">
        <a:off x="1465362" y="2030625"/>
        <a:ext cx="1029714" cy="676875"/>
      </dsp:txXfrm>
    </dsp:sp>
    <dsp:sp modelId="{6CF7232E-A5D0-4CC3-998D-DE6870D99FAB}">
      <dsp:nvSpPr>
        <dsp:cNvPr id="0" name=""/>
        <dsp:cNvSpPr/>
      </dsp:nvSpPr>
      <dsp:spPr>
        <a:xfrm rot="10800000">
          <a:off x="1584175" y="2707500"/>
          <a:ext cx="792088" cy="676875"/>
        </a:xfrm>
        <a:prstGeom prst="trapezoid">
          <a:avLst>
            <a:gd name="adj" fmla="val 58511"/>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GB" sz="1900" b="0" kern="1200" dirty="0"/>
        </a:p>
      </dsp:txBody>
      <dsp:txXfrm rot="-10800000">
        <a:off x="1584175" y="2707500"/>
        <a:ext cx="792088" cy="6768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DC9D8-9F3F-4A74-8F29-3808DFFA15D1}">
      <dsp:nvSpPr>
        <dsp:cNvPr id="0" name=""/>
        <dsp:cNvSpPr/>
      </dsp:nvSpPr>
      <dsp:spPr>
        <a:xfrm>
          <a:off x="849919" y="0"/>
          <a:ext cx="566613" cy="468052"/>
        </a:xfrm>
        <a:prstGeom prst="trapezoid">
          <a:avLst>
            <a:gd name="adj" fmla="val 6052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GB" sz="1600" kern="1200" dirty="0">
            <a:solidFill>
              <a:schemeClr val="bg1"/>
            </a:solidFill>
          </a:endParaRPr>
        </a:p>
      </dsp:txBody>
      <dsp:txXfrm>
        <a:off x="849919" y="0"/>
        <a:ext cx="566613" cy="468052"/>
      </dsp:txXfrm>
    </dsp:sp>
    <dsp:sp modelId="{FDBFE35E-1AEF-41C5-81B7-078F2BCBFCF1}">
      <dsp:nvSpPr>
        <dsp:cNvPr id="0" name=""/>
        <dsp:cNvSpPr/>
      </dsp:nvSpPr>
      <dsp:spPr>
        <a:xfrm>
          <a:off x="566613" y="468052"/>
          <a:ext cx="1133226" cy="468052"/>
        </a:xfrm>
        <a:prstGeom prst="trapezoid">
          <a:avLst>
            <a:gd name="adj" fmla="val 6052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rPr>
            <a:t>More</a:t>
          </a:r>
        </a:p>
      </dsp:txBody>
      <dsp:txXfrm>
        <a:off x="764927" y="468052"/>
        <a:ext cx="736597" cy="468052"/>
      </dsp:txXfrm>
    </dsp:sp>
    <dsp:sp modelId="{73460939-722D-45B2-89E6-E70413319059}">
      <dsp:nvSpPr>
        <dsp:cNvPr id="0" name=""/>
        <dsp:cNvSpPr/>
      </dsp:nvSpPr>
      <dsp:spPr>
        <a:xfrm>
          <a:off x="283306" y="936104"/>
          <a:ext cx="1699839" cy="468052"/>
        </a:xfrm>
        <a:prstGeom prst="trapezoid">
          <a:avLst>
            <a:gd name="adj" fmla="val 6052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rPr>
            <a:t>cancers of</a:t>
          </a:r>
        </a:p>
      </dsp:txBody>
      <dsp:txXfrm>
        <a:off x="580778" y="936104"/>
        <a:ext cx="1104895" cy="468052"/>
      </dsp:txXfrm>
    </dsp:sp>
    <dsp:sp modelId="{DFC238BA-C25B-474C-A267-DCA5C4DC6450}">
      <dsp:nvSpPr>
        <dsp:cNvPr id="0" name=""/>
        <dsp:cNvSpPr/>
      </dsp:nvSpPr>
      <dsp:spPr>
        <a:xfrm>
          <a:off x="0" y="1404156"/>
          <a:ext cx="2266452" cy="468052"/>
        </a:xfrm>
        <a:prstGeom prst="trapezoid">
          <a:avLst>
            <a:gd name="adj" fmla="val 6052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rPr>
            <a:t>known type &amp; origin</a:t>
          </a:r>
        </a:p>
      </dsp:txBody>
      <dsp:txXfrm>
        <a:off x="396629" y="1404156"/>
        <a:ext cx="1473194" cy="46805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cs typeface="+mn-cs"/>
              </a:defRPr>
            </a:lvl1pPr>
          </a:lstStyle>
          <a:p>
            <a:pPr>
              <a:defRPr/>
            </a:pPr>
            <a:endParaRPr lang="en-GB"/>
          </a:p>
        </p:txBody>
      </p:sp>
      <p:sp>
        <p:nvSpPr>
          <p:cNvPr id="21507" name="Rectangle 3"/>
          <p:cNvSpPr>
            <a:spLocks noGrp="1" noChangeArrowheads="1"/>
          </p:cNvSpPr>
          <p:nvPr>
            <p:ph type="dt" sz="quarter" idx="1"/>
          </p:nvPr>
        </p:nvSpPr>
        <p:spPr bwMode="auto">
          <a:xfrm>
            <a:off x="3776663" y="0"/>
            <a:ext cx="289083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cs typeface="+mn-cs"/>
              </a:defRPr>
            </a:lvl1pPr>
          </a:lstStyle>
          <a:p>
            <a:pPr>
              <a:defRPr/>
            </a:pPr>
            <a:endParaRPr lang="en-GB"/>
          </a:p>
        </p:txBody>
      </p:sp>
      <p:sp>
        <p:nvSpPr>
          <p:cNvPr id="21508" name="Rectangle 4"/>
          <p:cNvSpPr>
            <a:spLocks noGrp="1" noChangeArrowheads="1"/>
          </p:cNvSpPr>
          <p:nvPr>
            <p:ph type="ftr" sz="quarter" idx="2"/>
          </p:nvPr>
        </p:nvSpPr>
        <p:spPr bwMode="auto">
          <a:xfrm>
            <a:off x="0" y="9377363"/>
            <a:ext cx="289083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cs typeface="+mn-cs"/>
              </a:defRPr>
            </a:lvl1pPr>
          </a:lstStyle>
          <a:p>
            <a:pPr>
              <a:defRPr/>
            </a:pPr>
            <a:endParaRPr lang="en-GB"/>
          </a:p>
        </p:txBody>
      </p:sp>
      <p:sp>
        <p:nvSpPr>
          <p:cNvPr id="21509" name="Rectangle 5"/>
          <p:cNvSpPr>
            <a:spLocks noGrp="1" noChangeArrowheads="1"/>
          </p:cNvSpPr>
          <p:nvPr>
            <p:ph type="sldNum" sz="quarter" idx="3"/>
          </p:nvPr>
        </p:nvSpPr>
        <p:spPr bwMode="auto">
          <a:xfrm>
            <a:off x="3776663" y="9377363"/>
            <a:ext cx="289083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cs typeface="+mn-cs"/>
              </a:defRPr>
            </a:lvl1pPr>
          </a:lstStyle>
          <a:p>
            <a:pPr>
              <a:defRPr/>
            </a:pPr>
            <a:fld id="{66E2D18F-896E-4AB6-9455-9D768634F485}" type="slidenum">
              <a:rPr lang="en-GB"/>
              <a:pPr>
                <a:defRPr/>
              </a:pPr>
              <a:t>‹#›</a:t>
            </a:fld>
            <a:endParaRPr lang="en-GB"/>
          </a:p>
        </p:txBody>
      </p:sp>
    </p:spTree>
    <p:extLst>
      <p:ext uri="{BB962C8B-B14F-4D97-AF65-F5344CB8AC3E}">
        <p14:creationId xmlns:p14="http://schemas.microsoft.com/office/powerpoint/2010/main" val="3758777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3713"/>
          </a:xfrm>
          <a:prstGeom prst="rect">
            <a:avLst/>
          </a:prstGeom>
        </p:spPr>
        <p:txBody>
          <a:bodyPr vert="horz" lIns="91440" tIns="45720" rIns="91440" bIns="45720" rtlCol="0"/>
          <a:lstStyle>
            <a:lvl1pPr algn="l">
              <a:defRPr sz="1200" b="0">
                <a:latin typeface="Arial" charset="0"/>
                <a:cs typeface="+mn-cs"/>
              </a:defRPr>
            </a:lvl1pPr>
          </a:lstStyle>
          <a:p>
            <a:pPr>
              <a:defRPr/>
            </a:pPr>
            <a:endParaRPr lang="en-GB"/>
          </a:p>
        </p:txBody>
      </p:sp>
      <p:sp>
        <p:nvSpPr>
          <p:cNvPr id="3" name="Date Placeholder 2"/>
          <p:cNvSpPr>
            <a:spLocks noGrp="1"/>
          </p:cNvSpPr>
          <p:nvPr>
            <p:ph type="dt" idx="1"/>
          </p:nvPr>
        </p:nvSpPr>
        <p:spPr>
          <a:xfrm>
            <a:off x="3776663" y="0"/>
            <a:ext cx="2890837" cy="493713"/>
          </a:xfrm>
          <a:prstGeom prst="rect">
            <a:avLst/>
          </a:prstGeom>
        </p:spPr>
        <p:txBody>
          <a:bodyPr vert="horz" lIns="91440" tIns="45720" rIns="91440" bIns="45720" rtlCol="0"/>
          <a:lstStyle>
            <a:lvl1pPr algn="r">
              <a:defRPr sz="1200" b="0">
                <a:latin typeface="Arial" charset="0"/>
                <a:cs typeface="+mn-cs"/>
              </a:defRPr>
            </a:lvl1pPr>
          </a:lstStyle>
          <a:p>
            <a:pPr>
              <a:defRPr/>
            </a:pPr>
            <a:fld id="{8678BFDE-6537-4895-812B-048DC34F41D1}" type="datetimeFigureOut">
              <a:rPr lang="en-US"/>
              <a:pPr>
                <a:defRPr/>
              </a:pPr>
              <a:t>5/7/2019</a:t>
            </a:fld>
            <a:endParaRPr lang="en-GB"/>
          </a:p>
        </p:txBody>
      </p:sp>
      <p:sp>
        <p:nvSpPr>
          <p:cNvPr id="4" name="Slide Image Placeholder 3"/>
          <p:cNvSpPr>
            <a:spLocks noGrp="1" noRot="1" noChangeAspect="1"/>
          </p:cNvSpPr>
          <p:nvPr>
            <p:ph type="sldImg" idx="2"/>
          </p:nvPr>
        </p:nvSpPr>
        <p:spPr>
          <a:xfrm>
            <a:off x="866775" y="739775"/>
            <a:ext cx="4935538" cy="37020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750" y="4689475"/>
            <a:ext cx="5335588" cy="44434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7363"/>
            <a:ext cx="2890838" cy="493712"/>
          </a:xfrm>
          <a:prstGeom prst="rect">
            <a:avLst/>
          </a:prstGeom>
        </p:spPr>
        <p:txBody>
          <a:bodyPr vert="horz" lIns="91440" tIns="45720" rIns="91440" bIns="45720" rtlCol="0" anchor="b"/>
          <a:lstStyle>
            <a:lvl1pPr algn="l">
              <a:defRPr sz="1200" b="0">
                <a:latin typeface="Arial" charset="0"/>
                <a:cs typeface="+mn-cs"/>
              </a:defRPr>
            </a:lvl1pPr>
          </a:lstStyle>
          <a:p>
            <a:pPr>
              <a:defRPr/>
            </a:pPr>
            <a:endParaRPr lang="en-GB"/>
          </a:p>
        </p:txBody>
      </p:sp>
      <p:sp>
        <p:nvSpPr>
          <p:cNvPr id="7" name="Slide Number Placeholder 6"/>
          <p:cNvSpPr>
            <a:spLocks noGrp="1"/>
          </p:cNvSpPr>
          <p:nvPr>
            <p:ph type="sldNum" sz="quarter" idx="5"/>
          </p:nvPr>
        </p:nvSpPr>
        <p:spPr>
          <a:xfrm>
            <a:off x="3776663" y="9377363"/>
            <a:ext cx="2890837" cy="493712"/>
          </a:xfrm>
          <a:prstGeom prst="rect">
            <a:avLst/>
          </a:prstGeom>
        </p:spPr>
        <p:txBody>
          <a:bodyPr vert="horz" lIns="91440" tIns="45720" rIns="91440" bIns="45720" rtlCol="0" anchor="b"/>
          <a:lstStyle>
            <a:lvl1pPr algn="r">
              <a:defRPr sz="1200" b="0">
                <a:latin typeface="Arial" charset="0"/>
                <a:cs typeface="+mn-cs"/>
              </a:defRPr>
            </a:lvl1pPr>
          </a:lstStyle>
          <a:p>
            <a:pPr>
              <a:defRPr/>
            </a:pPr>
            <a:fld id="{E434A6F6-2A35-4F13-ABA0-C03F32FF7420}" type="slidenum">
              <a:rPr lang="en-GB"/>
              <a:pPr>
                <a:defRPr/>
              </a:pPr>
              <a:t>‹#›</a:t>
            </a:fld>
            <a:endParaRPr lang="en-GB"/>
          </a:p>
        </p:txBody>
      </p:sp>
    </p:spTree>
    <p:extLst>
      <p:ext uri="{BB962C8B-B14F-4D97-AF65-F5344CB8AC3E}">
        <p14:creationId xmlns:p14="http://schemas.microsoft.com/office/powerpoint/2010/main" val="3666102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At least two slides and describe difference this has made incl. questions:</a:t>
            </a:r>
          </a:p>
          <a:p>
            <a:pPr lvl="0"/>
            <a:r>
              <a:rPr lang="en-GB" dirty="0"/>
              <a:t>Acute oncology as specialty and CUP as subspecialty within that</a:t>
            </a:r>
          </a:p>
          <a:p>
            <a:pPr lvl="0"/>
            <a:r>
              <a:rPr lang="en-GB" dirty="0"/>
              <a:t>MDT approach incl. virtual MDT</a:t>
            </a:r>
          </a:p>
          <a:p>
            <a:pPr lvl="0"/>
            <a:r>
              <a:rPr lang="en-GB" dirty="0"/>
              <a:t>Challenges</a:t>
            </a:r>
            <a:r>
              <a:rPr lang="en-GB" baseline="0" dirty="0"/>
              <a:t> of when patients enter CUP pathway and how and when to review them as MDT: real or virtual</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E434A6F6-2A35-4F13-ABA0-C03F32FF7420}" type="slidenum">
              <a:rPr lang="en-GB" smtClean="0"/>
              <a:pPr>
                <a:defRPr/>
              </a:pPr>
              <a:t>1</a:t>
            </a:fld>
            <a:endParaRPr lang="en-GB"/>
          </a:p>
        </p:txBody>
      </p:sp>
    </p:spTree>
    <p:extLst>
      <p:ext uri="{BB962C8B-B14F-4D97-AF65-F5344CB8AC3E}">
        <p14:creationId xmlns:p14="http://schemas.microsoft.com/office/powerpoint/2010/main" val="1323654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Basis is that different tissue types have distinct RNA profiles</a:t>
            </a:r>
          </a:p>
        </p:txBody>
      </p:sp>
    </p:spTree>
    <p:extLst>
      <p:ext uri="{BB962C8B-B14F-4D97-AF65-F5344CB8AC3E}">
        <p14:creationId xmlns:p14="http://schemas.microsoft.com/office/powerpoint/2010/main" val="81920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Complete cell and tissue definitions</a:t>
            </a:r>
          </a:p>
        </p:txBody>
      </p:sp>
    </p:spTree>
    <p:extLst>
      <p:ext uri="{BB962C8B-B14F-4D97-AF65-F5344CB8AC3E}">
        <p14:creationId xmlns:p14="http://schemas.microsoft.com/office/powerpoint/2010/main" val="3533953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Genes: e.g. CDX2, PAX8, PSA and S100</a:t>
            </a:r>
          </a:p>
          <a:p>
            <a:r>
              <a:rPr lang="en-GB" altLang="en-US" dirty="0"/>
              <a:t>Difficult tumours e.g. </a:t>
            </a:r>
            <a:r>
              <a:rPr lang="en-GB" altLang="en-US" dirty="0" err="1"/>
              <a:t>undiff</a:t>
            </a:r>
            <a:r>
              <a:rPr lang="en-GB" altLang="en-US" dirty="0"/>
              <a:t> or </a:t>
            </a:r>
            <a:r>
              <a:rPr lang="en-GB" altLang="en-US" dirty="0" err="1"/>
              <a:t>panc</a:t>
            </a:r>
            <a:r>
              <a:rPr lang="en-GB" altLang="en-US" dirty="0"/>
              <a:t> ca.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Pathology: actionable mutations and aetiological mutations.  Return to considering possible markers: markers of tissue of origin akin to IHC (where from); markers of carcinogenic mechanism (route); actionable mutations (where going). Consider e.g. picture of Harry Potter train and bridge.</a:t>
            </a:r>
            <a:endParaRPr lang="en-GB" dirty="0"/>
          </a:p>
        </p:txBody>
      </p:sp>
      <p:sp>
        <p:nvSpPr>
          <p:cNvPr id="4" name="Slide Number Placeholder 3"/>
          <p:cNvSpPr>
            <a:spLocks noGrp="1"/>
          </p:cNvSpPr>
          <p:nvPr>
            <p:ph type="sldNum" sz="quarter" idx="10"/>
          </p:nvPr>
        </p:nvSpPr>
        <p:spPr/>
        <p:txBody>
          <a:bodyPr/>
          <a:lstStyle/>
          <a:p>
            <a:pPr>
              <a:defRPr/>
            </a:pPr>
            <a:fld id="{E434A6F6-2A35-4F13-ABA0-C03F32FF7420}" type="slidenum">
              <a:rPr lang="en-GB" smtClean="0"/>
              <a:pPr>
                <a:defRPr/>
              </a:pPr>
              <a:t>16</a:t>
            </a:fld>
            <a:endParaRPr lang="en-GB"/>
          </a:p>
        </p:txBody>
      </p:sp>
    </p:spTree>
    <p:extLst>
      <p:ext uri="{BB962C8B-B14F-4D97-AF65-F5344CB8AC3E}">
        <p14:creationId xmlns:p14="http://schemas.microsoft.com/office/powerpoint/2010/main" val="370056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Pathology: actionable mutations and aetiological mutations.  Return to considering possible markers: markers of tissue of origin akin to IHC (where from); markers of carcinogenic mechanism (route); actionable mutations (where going). Consider e.g. picture of Harry Potter train and bridge.</a:t>
            </a:r>
            <a:endParaRPr lang="en-GB" dirty="0"/>
          </a:p>
        </p:txBody>
      </p:sp>
      <p:sp>
        <p:nvSpPr>
          <p:cNvPr id="4" name="Slide Number Placeholder 3"/>
          <p:cNvSpPr>
            <a:spLocks noGrp="1"/>
          </p:cNvSpPr>
          <p:nvPr>
            <p:ph type="sldNum" sz="quarter" idx="10"/>
          </p:nvPr>
        </p:nvSpPr>
        <p:spPr/>
        <p:txBody>
          <a:bodyPr/>
          <a:lstStyle/>
          <a:p>
            <a:pPr>
              <a:defRPr/>
            </a:pPr>
            <a:fld id="{E434A6F6-2A35-4F13-ABA0-C03F32FF7420}" type="slidenum">
              <a:rPr lang="en-GB" smtClean="0"/>
              <a:pPr>
                <a:defRPr/>
              </a:pPr>
              <a:t>17</a:t>
            </a:fld>
            <a:endParaRPr lang="en-GB"/>
          </a:p>
        </p:txBody>
      </p:sp>
    </p:spTree>
    <p:extLst>
      <p:ext uri="{BB962C8B-B14F-4D97-AF65-F5344CB8AC3E}">
        <p14:creationId xmlns:p14="http://schemas.microsoft.com/office/powerpoint/2010/main" val="370056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Pathology: actionable mutations and aetiological mutations.  Return to considering possible markers: markers of tissue of origin akin to IHC (where from); markers of carcinogenic mechanism (route); actionable mutations (where going). Consider e.g. picture of Harry Potter train and bridge.</a:t>
            </a:r>
            <a:endParaRPr lang="en-GB" dirty="0"/>
          </a:p>
        </p:txBody>
      </p:sp>
      <p:sp>
        <p:nvSpPr>
          <p:cNvPr id="4" name="Slide Number Placeholder 3"/>
          <p:cNvSpPr>
            <a:spLocks noGrp="1"/>
          </p:cNvSpPr>
          <p:nvPr>
            <p:ph type="sldNum" sz="quarter" idx="10"/>
          </p:nvPr>
        </p:nvSpPr>
        <p:spPr/>
        <p:txBody>
          <a:bodyPr/>
          <a:lstStyle/>
          <a:p>
            <a:pPr>
              <a:defRPr/>
            </a:pPr>
            <a:fld id="{E434A6F6-2A35-4F13-ABA0-C03F32FF7420}" type="slidenum">
              <a:rPr lang="en-GB" smtClean="0"/>
              <a:pPr>
                <a:defRPr/>
              </a:pPr>
              <a:t>18</a:t>
            </a:fld>
            <a:endParaRPr lang="en-GB"/>
          </a:p>
        </p:txBody>
      </p:sp>
    </p:spTree>
    <p:extLst>
      <p:ext uri="{BB962C8B-B14F-4D97-AF65-F5344CB8AC3E}">
        <p14:creationId xmlns:p14="http://schemas.microsoft.com/office/powerpoint/2010/main" val="370056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ESMO</a:t>
            </a:r>
            <a:r>
              <a:rPr lang="en-GB" baseline="0" dirty="0"/>
              <a:t> and other definitions</a:t>
            </a:r>
            <a:endParaRPr lang="en-GB" dirty="0"/>
          </a:p>
        </p:txBody>
      </p:sp>
      <p:sp>
        <p:nvSpPr>
          <p:cNvPr id="4" name="Slide Number Placeholder 3"/>
          <p:cNvSpPr>
            <a:spLocks noGrp="1"/>
          </p:cNvSpPr>
          <p:nvPr>
            <p:ph type="sldNum" sz="quarter" idx="10"/>
          </p:nvPr>
        </p:nvSpPr>
        <p:spPr/>
        <p:txBody>
          <a:bodyPr/>
          <a:lstStyle/>
          <a:p>
            <a:pPr>
              <a:defRPr/>
            </a:pPr>
            <a:fld id="{E434A6F6-2A35-4F13-ABA0-C03F32FF7420}" type="slidenum">
              <a:rPr lang="en-GB" smtClean="0"/>
              <a:pPr>
                <a:defRPr/>
              </a:pPr>
              <a:t>20</a:t>
            </a:fld>
            <a:endParaRPr lang="en-GB"/>
          </a:p>
        </p:txBody>
      </p:sp>
    </p:spTree>
    <p:extLst>
      <p:ext uri="{BB962C8B-B14F-4D97-AF65-F5344CB8AC3E}">
        <p14:creationId xmlns:p14="http://schemas.microsoft.com/office/powerpoint/2010/main" val="1779378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077913" y="989013"/>
            <a:ext cx="4511675" cy="3382962"/>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17527" y="4699489"/>
            <a:ext cx="4639484" cy="890887"/>
          </a:xfrm>
          <a:prstGeom prst="rect">
            <a:avLst/>
          </a:prstGeom>
          <a:noFill/>
          <a:ln>
            <a:miter lim="800000"/>
            <a:headEnd/>
            <a:tailEnd/>
          </a:ln>
        </p:spPr>
        <p:txBody>
          <a:bodyPr lIns="0" tIns="0" rIns="0" bIns="0">
            <a:spAutoFit/>
          </a:bodyPr>
          <a:lstStyle/>
          <a:p>
            <a:pPr marL="200938" indent="-200938" eaLnBrk="1">
              <a:lnSpc>
                <a:spcPct val="97000"/>
              </a:lnSpc>
              <a:spcBef>
                <a:spcPct val="0"/>
              </a:spcBef>
              <a:buSzPct val="45000"/>
              <a:tabLst>
                <a:tab pos="673734" algn="l"/>
                <a:tab pos="1347467" algn="l"/>
                <a:tab pos="2021201" algn="l"/>
                <a:tab pos="2694935" algn="l"/>
                <a:tab pos="3368669" algn="l"/>
                <a:tab pos="4042402" algn="l"/>
                <a:tab pos="4716136" algn="l"/>
              </a:tabLst>
            </a:pPr>
            <a:r>
              <a:rPr lang="en-GB" dirty="0">
                <a:latin typeface="Arial" charset="0"/>
                <a:ea typeface="Gothic" charset="0"/>
                <a:cs typeface="Gothic" charset="0"/>
              </a:rPr>
              <a:t>Figure 1 Classification of Unknown Primary Cancer through the Decades. Over the years, we have seen an improvement in diagnostic methods, including imaging, pathological testing, and molecular markers. These advances have helped define the current taxonomy of unknown primary cancer.</a:t>
            </a:r>
          </a:p>
        </p:txBody>
      </p:sp>
    </p:spTree>
    <p:extLst>
      <p:ext uri="{BB962C8B-B14F-4D97-AF65-F5344CB8AC3E}">
        <p14:creationId xmlns:p14="http://schemas.microsoft.com/office/powerpoint/2010/main" val="934376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MS PGothic" panose="020B0600070205080204" pitchFamily="34" charset="-128"/>
              </a:rPr>
              <a:t>IHC guidelines: for technical approach and potential panels to use</a:t>
            </a:r>
          </a:p>
        </p:txBody>
      </p:sp>
    </p:spTree>
    <p:extLst>
      <p:ext uri="{BB962C8B-B14F-4D97-AF65-F5344CB8AC3E}">
        <p14:creationId xmlns:p14="http://schemas.microsoft.com/office/powerpoint/2010/main" val="2991470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MS PGothic" pitchFamily="34" charset="-128"/>
              </a:rPr>
              <a:t>Not in necrotic tumour</a:t>
            </a:r>
          </a:p>
        </p:txBody>
      </p:sp>
    </p:spTree>
    <p:extLst>
      <p:ext uri="{BB962C8B-B14F-4D97-AF65-F5344CB8AC3E}">
        <p14:creationId xmlns:p14="http://schemas.microsoft.com/office/powerpoint/2010/main" val="269234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this doesn’t duplicate</a:t>
            </a:r>
            <a:r>
              <a:rPr lang="en-GB" baseline="0" dirty="0"/>
              <a:t> other slides about good prognosis</a:t>
            </a:r>
            <a:endParaRPr lang="en-GB" dirty="0"/>
          </a:p>
        </p:txBody>
      </p:sp>
      <p:sp>
        <p:nvSpPr>
          <p:cNvPr id="4" name="Slide Number Placeholder 3"/>
          <p:cNvSpPr>
            <a:spLocks noGrp="1"/>
          </p:cNvSpPr>
          <p:nvPr>
            <p:ph type="sldNum" sz="quarter" idx="10"/>
          </p:nvPr>
        </p:nvSpPr>
        <p:spPr/>
        <p:txBody>
          <a:bodyPr/>
          <a:lstStyle/>
          <a:p>
            <a:pPr>
              <a:defRPr/>
            </a:pPr>
            <a:fld id="{E434A6F6-2A35-4F13-ABA0-C03F32FF7420}" type="slidenum">
              <a:rPr lang="en-GB" smtClean="0"/>
              <a:pPr>
                <a:defRPr/>
              </a:pPr>
              <a:t>2</a:t>
            </a:fld>
            <a:endParaRPr lang="en-GB"/>
          </a:p>
        </p:txBody>
      </p:sp>
    </p:spTree>
    <p:extLst>
      <p:ext uri="{BB962C8B-B14F-4D97-AF65-F5344CB8AC3E}">
        <p14:creationId xmlns:p14="http://schemas.microsoft.com/office/powerpoint/2010/main" val="787385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rtl="0"/>
            <a:r>
              <a:rPr lang="en-GB" dirty="0"/>
              <a:t>Karim </a:t>
            </a:r>
            <a:r>
              <a:rPr lang="en-GB" dirty="0" err="1"/>
              <a:t>Fizazi</a:t>
            </a:r>
            <a:endParaRPr lang="en-GB" dirty="0"/>
          </a:p>
          <a:p>
            <a:pPr lvl="0" rtl="0"/>
            <a:r>
              <a:rPr lang="en-GB" dirty="0"/>
              <a:t>Tony Greco </a:t>
            </a:r>
          </a:p>
          <a:p>
            <a:pPr lvl="0" rtl="0"/>
            <a:r>
              <a:rPr lang="en-GB" dirty="0"/>
              <a:t>Nicholas </a:t>
            </a:r>
            <a:r>
              <a:rPr lang="en-GB" dirty="0" err="1"/>
              <a:t>Pavlidis</a:t>
            </a:r>
            <a:endParaRPr lang="en-GB" dirty="0"/>
          </a:p>
          <a:p>
            <a:pPr lvl="0" rtl="0"/>
            <a:r>
              <a:rPr lang="en-GB" dirty="0"/>
              <a:t>George Pentheroudakis</a:t>
            </a:r>
          </a:p>
          <a:p>
            <a:pPr lvl="0" rtl="0"/>
            <a:r>
              <a:rPr lang="en-GB" dirty="0"/>
              <a:t>Gauri </a:t>
            </a:r>
            <a:r>
              <a:rPr lang="en-GB" dirty="0" err="1"/>
              <a:t>Varadhachary</a:t>
            </a:r>
            <a:endParaRPr lang="en-GB" dirty="0"/>
          </a:p>
          <a:p>
            <a:pPr lvl="0" rtl="0"/>
            <a:r>
              <a:rPr lang="en-GB" dirty="0"/>
              <a:t>John Symons</a:t>
            </a:r>
          </a:p>
          <a:p>
            <a:pPr lvl="0" rtl="0"/>
            <a:r>
              <a:rPr lang="en-GB" dirty="0"/>
              <a:t>Richard Osborne</a:t>
            </a:r>
          </a:p>
          <a:p>
            <a:pPr lvl="0" rtl="0"/>
            <a:r>
              <a:rPr lang="en-GB" dirty="0"/>
              <a:t>John Bridgewater</a:t>
            </a:r>
          </a:p>
          <a:p>
            <a:pPr lvl="0" rtl="0"/>
            <a:r>
              <a:rPr lang="en-GB" dirty="0"/>
              <a:t>Harpreet Wasan</a:t>
            </a:r>
          </a:p>
          <a:p>
            <a:pPr lvl="0" rtl="0"/>
            <a:r>
              <a:rPr lang="en-GB" dirty="0"/>
              <a:t>David </a:t>
            </a:r>
            <a:r>
              <a:rPr lang="en-GB" dirty="0" err="1"/>
              <a:t>Bowtell</a:t>
            </a:r>
            <a:endParaRPr lang="en-GB" dirty="0"/>
          </a:p>
          <a:p>
            <a:pPr lvl="0" rtl="0"/>
            <a:r>
              <a:rPr lang="en-GB" dirty="0"/>
              <a:t>Cathy Schnabel</a:t>
            </a:r>
          </a:p>
          <a:p>
            <a:pPr lvl="0" rtl="0"/>
            <a:r>
              <a:rPr lang="en-GB" dirty="0"/>
              <a:t>Kari </a:t>
            </a:r>
            <a:r>
              <a:rPr lang="en-GB" dirty="0" err="1"/>
              <a:t>Hemminki</a:t>
            </a:r>
            <a:endParaRPr lang="en-GB" dirty="0"/>
          </a:p>
          <a:p>
            <a:pPr lvl="0" rtl="0"/>
            <a:r>
              <a:rPr lang="en-GB" dirty="0"/>
              <a:t>And all CUP colleagues too many to fully mention here</a:t>
            </a:r>
          </a:p>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99EB10-8D71-4BF0-BA9A-D8689C3791E0}"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59779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36297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“Residual CUP” poor prognosis</a:t>
            </a:r>
          </a:p>
          <a:p>
            <a:pPr lvl="1"/>
            <a:r>
              <a:rPr lang="en-GB" dirty="0"/>
              <a:t>Pathology of “residual CUP”?  Mainly either poorly differentiated “high-grade horrible” or adenocarcinoma without obvious primary site esp. CK7+, not much else positive. Here straight into CUP pathology?? Let’s go…</a:t>
            </a:r>
          </a:p>
          <a:p>
            <a:pPr lvl="1"/>
            <a:r>
              <a:rPr lang="en-GB" dirty="0"/>
              <a:t>CUP clinical/epidemiology: good prognosis subgroups out, left mainly with poor prognosis rump of adeno or poorly diff. (CUP trials not commonly experience with small cell CUP)</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GB" dirty="0"/>
              <a:t>Somewhere quotes from CUP patients and relatives</a:t>
            </a:r>
          </a:p>
          <a:p>
            <a:pPr lvl="1"/>
            <a:endParaRPr lang="en-GB" dirty="0"/>
          </a:p>
          <a:p>
            <a:endParaRPr lang="en-GB" dirty="0"/>
          </a:p>
        </p:txBody>
      </p:sp>
      <p:sp>
        <p:nvSpPr>
          <p:cNvPr id="4" name="Slide Number Placeholder 3"/>
          <p:cNvSpPr>
            <a:spLocks noGrp="1"/>
          </p:cNvSpPr>
          <p:nvPr>
            <p:ph type="sldNum" sz="quarter" idx="10"/>
          </p:nvPr>
        </p:nvSpPr>
        <p:spPr/>
        <p:txBody>
          <a:bodyPr/>
          <a:lstStyle/>
          <a:p>
            <a:pPr>
              <a:defRPr/>
            </a:pPr>
            <a:fld id="{E434A6F6-2A35-4F13-ABA0-C03F32FF7420}" type="slidenum">
              <a:rPr lang="en-GB" smtClean="0"/>
              <a:pPr>
                <a:defRPr/>
              </a:pPr>
              <a:t>5</a:t>
            </a:fld>
            <a:endParaRPr lang="en-GB"/>
          </a:p>
        </p:txBody>
      </p:sp>
    </p:spTree>
    <p:extLst>
      <p:ext uri="{BB962C8B-B14F-4D97-AF65-F5344CB8AC3E}">
        <p14:creationId xmlns:p14="http://schemas.microsoft.com/office/powerpoint/2010/main" val="320539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MS PGothic" pitchFamily="34" charset="-128"/>
              </a:rPr>
              <a:t>Adenoca and poorly diff often grouped together and make up 90%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MS PGothic" pitchFamily="34" charset="-128"/>
              </a:rPr>
              <a:t>Adenoca and poorly diff often grouped together and make up 90%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MS PGothic" pitchFamily="34" charset="-128"/>
              </a:rPr>
              <a:t>Tumour heterogeneity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MS PGothic" pitchFamily="34" charset="-128"/>
              </a:rPr>
              <a:t>Adenoca and poorly diff often grouped together and make up 90%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Basis is that different tissue types have distinct RNA profiles</a:t>
            </a:r>
          </a:p>
        </p:txBody>
      </p:sp>
    </p:spTree>
    <p:extLst>
      <p:ext uri="{BB962C8B-B14F-4D97-AF65-F5344CB8AC3E}">
        <p14:creationId xmlns:p14="http://schemas.microsoft.com/office/powerpoint/2010/main" val="145506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55EA486-2581-46E3-B913-ECF05A16BA88}" type="slidenum">
              <a:rPr lang="en-GB" smtClean="0"/>
              <a:pPr>
                <a:defRPr/>
              </a:pPr>
              <a:t>‹#›</a:t>
            </a:fld>
            <a:endParaRPr lang="en-GB"/>
          </a:p>
        </p:txBody>
      </p:sp>
    </p:spTree>
    <p:extLst>
      <p:ext uri="{BB962C8B-B14F-4D97-AF65-F5344CB8AC3E}">
        <p14:creationId xmlns:p14="http://schemas.microsoft.com/office/powerpoint/2010/main" val="24836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153764-0BD7-4F67-8CAD-524193003AD5}" type="datetimeFigureOut">
              <a:rPr lang="en-GB" smtClean="0"/>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D300FF-539A-478E-8B62-FBAE5571FFD4}" type="slidenum">
              <a:rPr lang="en-GB" smtClean="0"/>
              <a:t>‹#›</a:t>
            </a:fld>
            <a:endParaRPr lang="en-GB"/>
          </a:p>
        </p:txBody>
      </p:sp>
    </p:spTree>
    <p:extLst>
      <p:ext uri="{BB962C8B-B14F-4D97-AF65-F5344CB8AC3E}">
        <p14:creationId xmlns:p14="http://schemas.microsoft.com/office/powerpoint/2010/main" val="16308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153764-0BD7-4F67-8CAD-524193003AD5}" type="datetimeFigureOut">
              <a:rPr lang="en-GB" smtClean="0"/>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D300FF-539A-478E-8B62-FBAE5571FFD4}" type="slidenum">
              <a:rPr lang="en-GB" smtClean="0"/>
              <a:t>‹#›</a:t>
            </a:fld>
            <a:endParaRPr lang="en-GB"/>
          </a:p>
        </p:txBody>
      </p:sp>
    </p:spTree>
    <p:extLst>
      <p:ext uri="{BB962C8B-B14F-4D97-AF65-F5344CB8AC3E}">
        <p14:creationId xmlns:p14="http://schemas.microsoft.com/office/powerpoint/2010/main" val="86751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153764-0BD7-4F67-8CAD-524193003AD5}" type="datetimeFigureOut">
              <a:rPr lang="en-GB" smtClean="0"/>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D300FF-539A-478E-8B62-FBAE5571FFD4}" type="slidenum">
              <a:rPr lang="en-GB" smtClean="0"/>
              <a:t>‹#›</a:t>
            </a:fld>
            <a:endParaRPr lang="en-GB"/>
          </a:p>
        </p:txBody>
      </p:sp>
    </p:spTree>
    <p:extLst>
      <p:ext uri="{BB962C8B-B14F-4D97-AF65-F5344CB8AC3E}">
        <p14:creationId xmlns:p14="http://schemas.microsoft.com/office/powerpoint/2010/main" val="91536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153764-0BD7-4F67-8CAD-524193003AD5}" type="datetimeFigureOut">
              <a:rPr lang="en-GB" smtClean="0"/>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D300FF-539A-478E-8B62-FBAE5571FFD4}" type="slidenum">
              <a:rPr lang="en-GB" smtClean="0"/>
              <a:t>‹#›</a:t>
            </a:fld>
            <a:endParaRPr lang="en-GB"/>
          </a:p>
        </p:txBody>
      </p:sp>
    </p:spTree>
    <p:extLst>
      <p:ext uri="{BB962C8B-B14F-4D97-AF65-F5344CB8AC3E}">
        <p14:creationId xmlns:p14="http://schemas.microsoft.com/office/powerpoint/2010/main" val="1463073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8153764-0BD7-4F67-8CAD-524193003AD5}" type="datetimeFigureOut">
              <a:rPr lang="en-GB" smtClean="0"/>
              <a:t>07/05/2019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D300FF-539A-478E-8B62-FBAE5571FFD4}" type="slidenum">
              <a:rPr lang="en-GB" smtClean="0"/>
              <a:t>‹#›</a:t>
            </a:fld>
            <a:endParaRPr lang="en-GB"/>
          </a:p>
        </p:txBody>
      </p:sp>
    </p:spTree>
    <p:extLst>
      <p:ext uri="{BB962C8B-B14F-4D97-AF65-F5344CB8AC3E}">
        <p14:creationId xmlns:p14="http://schemas.microsoft.com/office/powerpoint/2010/main" val="271799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8153764-0BD7-4F67-8CAD-524193003AD5}" type="datetimeFigureOut">
              <a:rPr lang="en-GB" smtClean="0"/>
              <a:t>07/05/2019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D300FF-539A-478E-8B62-FBAE5571FFD4}" type="slidenum">
              <a:rPr lang="en-GB" smtClean="0"/>
              <a:t>‹#›</a:t>
            </a:fld>
            <a:endParaRPr lang="en-GB"/>
          </a:p>
        </p:txBody>
      </p:sp>
    </p:spTree>
    <p:extLst>
      <p:ext uri="{BB962C8B-B14F-4D97-AF65-F5344CB8AC3E}">
        <p14:creationId xmlns:p14="http://schemas.microsoft.com/office/powerpoint/2010/main" val="18936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8153764-0BD7-4F67-8CAD-524193003AD5}" type="datetimeFigureOut">
              <a:rPr lang="en-GB" smtClean="0"/>
              <a:t>07/05/2019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D300FF-539A-478E-8B62-FBAE5571FFD4}" type="slidenum">
              <a:rPr lang="en-GB" smtClean="0"/>
              <a:t>‹#›</a:t>
            </a:fld>
            <a:endParaRPr lang="en-GB"/>
          </a:p>
        </p:txBody>
      </p:sp>
    </p:spTree>
    <p:extLst>
      <p:ext uri="{BB962C8B-B14F-4D97-AF65-F5344CB8AC3E}">
        <p14:creationId xmlns:p14="http://schemas.microsoft.com/office/powerpoint/2010/main" val="156187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53764-0BD7-4F67-8CAD-524193003AD5}" type="datetimeFigureOut">
              <a:rPr lang="en-GB" smtClean="0"/>
              <a:t>07/05/2019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D300FF-539A-478E-8B62-FBAE5571FFD4}" type="slidenum">
              <a:rPr lang="en-GB" smtClean="0"/>
              <a:t>‹#›</a:t>
            </a:fld>
            <a:endParaRPr lang="en-GB"/>
          </a:p>
        </p:txBody>
      </p:sp>
    </p:spTree>
    <p:extLst>
      <p:ext uri="{BB962C8B-B14F-4D97-AF65-F5344CB8AC3E}">
        <p14:creationId xmlns:p14="http://schemas.microsoft.com/office/powerpoint/2010/main" val="58077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8153764-0BD7-4F67-8CAD-524193003AD5}" type="datetimeFigureOut">
              <a:rPr lang="en-GB" smtClean="0"/>
              <a:t>07/05/2019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D300FF-539A-478E-8B62-FBAE5571FFD4}" type="slidenum">
              <a:rPr lang="en-GB" smtClean="0"/>
              <a:t>‹#›</a:t>
            </a:fld>
            <a:endParaRPr lang="en-GB"/>
          </a:p>
        </p:txBody>
      </p:sp>
    </p:spTree>
    <p:extLst>
      <p:ext uri="{BB962C8B-B14F-4D97-AF65-F5344CB8AC3E}">
        <p14:creationId xmlns:p14="http://schemas.microsoft.com/office/powerpoint/2010/main" val="263028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8153764-0BD7-4F67-8CAD-524193003AD5}" type="datetimeFigureOut">
              <a:rPr lang="en-GB" smtClean="0"/>
              <a:t>07/05/2019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D300FF-539A-478E-8B62-FBAE5571FFD4}" type="slidenum">
              <a:rPr lang="en-GB" smtClean="0"/>
              <a:t>‹#›</a:t>
            </a:fld>
            <a:endParaRPr lang="en-GB"/>
          </a:p>
        </p:txBody>
      </p:sp>
    </p:spTree>
    <p:extLst>
      <p:ext uri="{BB962C8B-B14F-4D97-AF65-F5344CB8AC3E}">
        <p14:creationId xmlns:p14="http://schemas.microsoft.com/office/powerpoint/2010/main" val="413810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153764-0BD7-4F67-8CAD-524193003AD5}" type="datetimeFigureOut">
              <a:rPr lang="en-GB" smtClean="0"/>
              <a:t>07/05/2019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D300FF-539A-478E-8B62-FBAE5571FFD4}" type="slidenum">
              <a:rPr lang="en-GB" smtClean="0"/>
              <a:t>‹#›</a:t>
            </a:fld>
            <a:endParaRPr lang="en-GB"/>
          </a:p>
        </p:txBody>
      </p:sp>
    </p:spTree>
    <p:extLst>
      <p:ext uri="{BB962C8B-B14F-4D97-AF65-F5344CB8AC3E}">
        <p14:creationId xmlns:p14="http://schemas.microsoft.com/office/powerpoint/2010/main" val="2707493047"/>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ncbi.nlm.nih.gov/pubmedhealth/PMH0073073/pdf/TOC.pdf/" TargetMode="External"/><Relationship Id="rId3" Type="http://schemas.openxmlformats.org/officeDocument/2006/relationships/diagramLayout" Target="../diagrams/layout1.xml"/><Relationship Id="rId7" Type="http://schemas.openxmlformats.org/officeDocument/2006/relationships/hyperlink" Target="https://www.nccn.org/professionals/physician_gls/f_guidelines.asp"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5.xml"/><Relationship Id="rId16" Type="http://schemas.openxmlformats.org/officeDocument/2006/relationships/diagramColors" Target="../diagrams/colors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t>CUP patient pathway with CUP team &amp; MDT</a:t>
            </a:r>
          </a:p>
        </p:txBody>
      </p:sp>
      <p:sp>
        <p:nvSpPr>
          <p:cNvPr id="3" name="Content Placeholder 2"/>
          <p:cNvSpPr>
            <a:spLocks noGrp="1"/>
          </p:cNvSpPr>
          <p:nvPr>
            <p:ph idx="1"/>
          </p:nvPr>
        </p:nvSpPr>
        <p:spPr>
          <a:xfrm>
            <a:off x="628650" y="1690689"/>
            <a:ext cx="7886700" cy="4351338"/>
          </a:xfrm>
        </p:spPr>
        <p:txBody>
          <a:bodyPr>
            <a:normAutofit fontScale="92500" lnSpcReduction="20000"/>
          </a:bodyPr>
          <a:lstStyle/>
          <a:p>
            <a:r>
              <a:rPr lang="en-GB" sz="2800" dirty="0"/>
              <a:t>NICE guidelines mandated CUP networks across hospitals</a:t>
            </a:r>
          </a:p>
          <a:p>
            <a:pPr lvl="1"/>
            <a:r>
              <a:rPr lang="en-GB" sz="2800" dirty="0"/>
              <a:t>CUP team in each hospital with cancer care</a:t>
            </a:r>
          </a:p>
          <a:p>
            <a:pPr lvl="2"/>
            <a:r>
              <a:rPr lang="en-GB" sz="2800" dirty="0"/>
              <a:t>Link with acute oncology</a:t>
            </a:r>
          </a:p>
          <a:p>
            <a:pPr lvl="1"/>
            <a:r>
              <a:rPr lang="en-GB" sz="2800" dirty="0"/>
              <a:t>CUP specialist nurse or keyworker</a:t>
            </a:r>
          </a:p>
          <a:p>
            <a:pPr lvl="2"/>
            <a:r>
              <a:rPr lang="en-GB" sz="2800" dirty="0"/>
              <a:t>Major role in coordinating patient's care</a:t>
            </a:r>
          </a:p>
          <a:p>
            <a:pPr lvl="1"/>
            <a:r>
              <a:rPr lang="en-GB" sz="2800" dirty="0"/>
              <a:t>CUP network </a:t>
            </a:r>
            <a:r>
              <a:rPr lang="en-GB" sz="2800" b="1" dirty="0"/>
              <a:t>multidisciplinary team (MDT) including pathologist </a:t>
            </a:r>
            <a:r>
              <a:rPr lang="en-GB" sz="2800" dirty="0"/>
              <a:t>set up to review treatment and care of patients with confirmed CUP</a:t>
            </a:r>
          </a:p>
          <a:p>
            <a:pPr lvl="1"/>
            <a:r>
              <a:rPr lang="en-GB" sz="2800" dirty="0"/>
              <a:t>Provide clinical management &amp; support like type- and site-specific cancer MDTs</a:t>
            </a:r>
          </a:p>
          <a:p>
            <a:pPr lvl="1"/>
            <a:endParaRPr lang="en-GB" sz="2800" dirty="0"/>
          </a:p>
          <a:p>
            <a:r>
              <a:rPr lang="en-GB" sz="2800" dirty="0"/>
              <a:t>Avoid “MDT tennis”</a:t>
            </a:r>
          </a:p>
          <a:p>
            <a:endParaRPr lang="en-GB" dirty="0"/>
          </a:p>
          <a:p>
            <a:endParaRPr lang="en-GB" dirty="0"/>
          </a:p>
        </p:txBody>
      </p:sp>
    </p:spTree>
    <p:extLst>
      <p:ext uri="{BB962C8B-B14F-4D97-AF65-F5344CB8AC3E}">
        <p14:creationId xmlns:p14="http://schemas.microsoft.com/office/powerpoint/2010/main" val="284666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r>
              <a:rPr lang="en-GB" altLang="en-US" dirty="0"/>
              <a:t>Can we quantify performance of current pathology in CUP classification?</a:t>
            </a:r>
          </a:p>
        </p:txBody>
      </p:sp>
      <p:sp>
        <p:nvSpPr>
          <p:cNvPr id="40963" name="Rectangle 3"/>
          <p:cNvSpPr>
            <a:spLocks noGrp="1"/>
          </p:cNvSpPr>
          <p:nvPr>
            <p:ph idx="1"/>
          </p:nvPr>
        </p:nvSpPr>
        <p:spPr>
          <a:xfrm>
            <a:off x="2779589" y="1812924"/>
            <a:ext cx="5896867" cy="4568403"/>
          </a:xfrm>
        </p:spPr>
        <p:txBody>
          <a:bodyPr>
            <a:normAutofit/>
          </a:bodyPr>
          <a:lstStyle/>
          <a:p>
            <a:r>
              <a:rPr lang="en-GB" altLang="en-US" sz="2400" dirty="0"/>
              <a:t>5-6 studies identified in meta-analysis</a:t>
            </a:r>
          </a:p>
          <a:p>
            <a:r>
              <a:rPr lang="en-GB" altLang="en-US" sz="2400" dirty="0"/>
              <a:t>(Difficult to study by definition)</a:t>
            </a:r>
          </a:p>
          <a:p>
            <a:r>
              <a:rPr lang="en-GB" altLang="en-US" sz="2400" b="1" dirty="0"/>
              <a:t>Sensitivity of IHC panels for primary site was consistent, around 82% in mixed primary and metastatic tumours and 66-70% in metastases alone</a:t>
            </a:r>
          </a:p>
          <a:p>
            <a:r>
              <a:rPr lang="en-GB" altLang="en-US" sz="2400" dirty="0"/>
              <a:t>Confirms metastases are harder to classify than primary tumours by IHC</a:t>
            </a:r>
          </a:p>
          <a:p>
            <a:r>
              <a:rPr lang="en-GB" altLang="en-US" sz="2400" dirty="0"/>
              <a:t>Sets baseline for comparisons with molecular tests</a:t>
            </a:r>
          </a:p>
        </p:txBody>
      </p:sp>
      <p:sp>
        <p:nvSpPr>
          <p:cNvPr id="40964" name="Text Box 4"/>
          <p:cNvSpPr txBox="1">
            <a:spLocks noChangeArrowheads="1"/>
          </p:cNvSpPr>
          <p:nvPr/>
        </p:nvSpPr>
        <p:spPr bwMode="auto">
          <a:xfrm>
            <a:off x="2627313" y="6553200"/>
            <a:ext cx="651668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Char char="•"/>
              <a:defRPr sz="2400">
                <a:solidFill>
                  <a:schemeClr val="tx1"/>
                </a:solidFill>
                <a:latin typeface="Arial" charset="0"/>
              </a:defRPr>
            </a:lvl1pPr>
            <a:lvl2pPr marL="742950" indent="-285750" eaLnBrk="0" hangingPunct="0">
              <a:spcBef>
                <a:spcPct val="20000"/>
              </a:spcBef>
              <a:buClr>
                <a:schemeClr val="bg2"/>
              </a:buClr>
              <a:buChar char="–"/>
              <a:defRPr sz="2000">
                <a:solidFill>
                  <a:schemeClr val="tx1"/>
                </a:solidFill>
                <a:latin typeface="Arial" charset="0"/>
              </a:defRPr>
            </a:lvl2pPr>
            <a:lvl3pPr marL="1143000" indent="-228600" eaLnBrk="0" hangingPunct="0">
              <a:spcBef>
                <a:spcPct val="20000"/>
              </a:spcBef>
              <a:buClr>
                <a:schemeClr val="bg2"/>
              </a:buClr>
              <a:buChar char="•"/>
              <a:defRPr>
                <a:solidFill>
                  <a:schemeClr val="tx1"/>
                </a:solidFill>
                <a:latin typeface="Arial" charset="0"/>
              </a:defRPr>
            </a:lvl3pPr>
            <a:lvl4pPr marL="1600200" indent="-228600" eaLnBrk="0" hangingPunct="0">
              <a:spcBef>
                <a:spcPct val="20000"/>
              </a:spcBef>
              <a:buClr>
                <a:schemeClr val="bg2"/>
              </a:buClr>
              <a:buChar char="–"/>
              <a:defRPr sz="1600">
                <a:solidFill>
                  <a:schemeClr val="tx1"/>
                </a:solidFill>
                <a:latin typeface="Arial" charset="0"/>
              </a:defRPr>
            </a:lvl4pPr>
            <a:lvl5pPr marL="2057400" indent="-228600" eaLnBrk="0" hangingPunct="0">
              <a:spcBef>
                <a:spcPct val="20000"/>
              </a:spcBef>
              <a:buClr>
                <a:schemeClr val="bg2"/>
              </a:buClr>
              <a:buChar char="»"/>
              <a:defRPr sz="1600">
                <a:solidFill>
                  <a:schemeClr val="tx1"/>
                </a:solidFill>
                <a:latin typeface="Arial"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charset="0"/>
              </a:defRPr>
            </a:lvl9pPr>
          </a:lstStyle>
          <a:p>
            <a:pPr algn="r" eaLnBrk="1" hangingPunct="1">
              <a:spcBef>
                <a:spcPct val="0"/>
              </a:spcBef>
              <a:buClrTx/>
              <a:buFontTx/>
              <a:buNone/>
            </a:pPr>
            <a:r>
              <a:rPr lang="en-GB" altLang="en-US" sz="1400" dirty="0">
                <a:solidFill>
                  <a:schemeClr val="bg1"/>
                </a:solidFill>
                <a:latin typeface="Calibri" pitchFamily="34" charset="0"/>
                <a:ea typeface="MS PGothic" pitchFamily="34" charset="-128"/>
              </a:rPr>
              <a:t>Anderson et al 2010, Weiss et al 2012, Sanden et al 2012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en-GB" altLang="en-US"/>
              <a:t>Molecular profiling in CUP</a:t>
            </a:r>
          </a:p>
        </p:txBody>
      </p:sp>
      <p:sp>
        <p:nvSpPr>
          <p:cNvPr id="47107" name="Rectangle 3"/>
          <p:cNvSpPr>
            <a:spLocks noGrp="1"/>
          </p:cNvSpPr>
          <p:nvPr>
            <p:ph idx="1"/>
          </p:nvPr>
        </p:nvSpPr>
        <p:spPr>
          <a:xfrm>
            <a:off x="3322638" y="1700213"/>
            <a:ext cx="5570537" cy="4621212"/>
          </a:xfrm>
        </p:spPr>
        <p:txBody>
          <a:bodyPr/>
          <a:lstStyle/>
          <a:p>
            <a:r>
              <a:rPr lang="en-GB" altLang="en-US" dirty="0"/>
              <a:t>Large-scale profiling for CUP has been achieved at mRNA, miRNA, DNA and epigenetic levels</a:t>
            </a:r>
          </a:p>
          <a:p>
            <a:pPr lvl="1"/>
            <a:r>
              <a:rPr lang="en-GB" altLang="en-US" dirty="0"/>
              <a:t>Molecular profiling for primary site: esp. mRNA/miRNA; also epigenetic</a:t>
            </a:r>
          </a:p>
          <a:p>
            <a:pPr lvl="2"/>
            <a:r>
              <a:rPr lang="en-GB" altLang="en-US" dirty="0"/>
              <a:t>Adds to existing classifications?</a:t>
            </a:r>
          </a:p>
          <a:p>
            <a:pPr lvl="2"/>
            <a:r>
              <a:rPr lang="en-GB" altLang="en-US" dirty="0"/>
              <a:t>Commercial tests</a:t>
            </a:r>
          </a:p>
          <a:p>
            <a:pPr lvl="1"/>
            <a:r>
              <a:rPr lang="en-GB" altLang="en-US" dirty="0"/>
              <a:t>Molecular analysis for mutations especially “actionable targets”</a:t>
            </a:r>
          </a:p>
          <a:p>
            <a:pPr lvl="2"/>
            <a:r>
              <a:rPr lang="en-GB" altLang="en-US" dirty="0"/>
              <a:t>May suggest primary site</a:t>
            </a:r>
          </a:p>
          <a:p>
            <a:pPr lvl="2"/>
            <a:r>
              <a:rPr lang="en-GB" altLang="en-US" dirty="0"/>
              <a:t>But mainly for therapeutic prediction</a:t>
            </a:r>
          </a:p>
          <a:p>
            <a:pPr lvl="2"/>
            <a:r>
              <a:rPr lang="en-GB" altLang="en-US" dirty="0"/>
              <a:t>Adds to or new classification/taxonomy </a:t>
            </a:r>
          </a:p>
          <a:p>
            <a:endParaRPr lang="en-GB" altLang="en-US" dirty="0"/>
          </a:p>
        </p:txBody>
      </p:sp>
      <p:sp>
        <p:nvSpPr>
          <p:cNvPr id="47108" name="Text Box 5"/>
          <p:cNvSpPr txBox="1">
            <a:spLocks noChangeArrowheads="1"/>
          </p:cNvSpPr>
          <p:nvPr/>
        </p:nvSpPr>
        <p:spPr bwMode="auto">
          <a:xfrm>
            <a:off x="-69336" y="6359401"/>
            <a:ext cx="92170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Char char="•"/>
              <a:defRPr sz="2400">
                <a:solidFill>
                  <a:schemeClr val="tx1"/>
                </a:solidFill>
                <a:latin typeface="Arial" charset="0"/>
              </a:defRPr>
            </a:lvl1pPr>
            <a:lvl2pPr marL="742950" indent="-285750" eaLnBrk="0" hangingPunct="0">
              <a:spcBef>
                <a:spcPct val="20000"/>
              </a:spcBef>
              <a:buClr>
                <a:schemeClr val="bg2"/>
              </a:buClr>
              <a:buChar char="–"/>
              <a:defRPr sz="2000">
                <a:solidFill>
                  <a:schemeClr val="tx1"/>
                </a:solidFill>
                <a:latin typeface="Arial" charset="0"/>
              </a:defRPr>
            </a:lvl2pPr>
            <a:lvl3pPr marL="1143000" indent="-228600" eaLnBrk="0" hangingPunct="0">
              <a:spcBef>
                <a:spcPct val="20000"/>
              </a:spcBef>
              <a:buClr>
                <a:schemeClr val="bg2"/>
              </a:buClr>
              <a:buChar char="•"/>
              <a:defRPr>
                <a:solidFill>
                  <a:schemeClr val="tx1"/>
                </a:solidFill>
                <a:latin typeface="Arial" charset="0"/>
              </a:defRPr>
            </a:lvl3pPr>
            <a:lvl4pPr marL="1600200" indent="-228600" eaLnBrk="0" hangingPunct="0">
              <a:spcBef>
                <a:spcPct val="20000"/>
              </a:spcBef>
              <a:buClr>
                <a:schemeClr val="bg2"/>
              </a:buClr>
              <a:buChar char="–"/>
              <a:defRPr sz="1600">
                <a:solidFill>
                  <a:schemeClr val="tx1"/>
                </a:solidFill>
                <a:latin typeface="Arial" charset="0"/>
              </a:defRPr>
            </a:lvl4pPr>
            <a:lvl5pPr marL="2057400" indent="-228600" eaLnBrk="0" hangingPunct="0">
              <a:spcBef>
                <a:spcPct val="20000"/>
              </a:spcBef>
              <a:buClr>
                <a:schemeClr val="bg2"/>
              </a:buClr>
              <a:buChar char="»"/>
              <a:defRPr sz="1600">
                <a:solidFill>
                  <a:schemeClr val="tx1"/>
                </a:solidFill>
                <a:latin typeface="Arial"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srgbClr val="FFFFFF"/>
                </a:solidFill>
                <a:effectLst/>
                <a:uLnTx/>
                <a:uFillTx/>
                <a:latin typeface="Arial" charset="0"/>
                <a:ea typeface="+mn-ea"/>
                <a:cs typeface="Arial" charset="0"/>
              </a:rPr>
              <a:t>Image from </a:t>
            </a:r>
            <a:r>
              <a:rPr kumimoji="0" lang="en-GB" altLang="en-US" sz="1400" b="1" i="0" u="none" strike="noStrike" kern="1200" cap="none" spc="0" normalizeH="0" baseline="0" noProof="0" dirty="0">
                <a:ln>
                  <a:noFill/>
                </a:ln>
                <a:solidFill>
                  <a:srgbClr val="FFFFFF"/>
                </a:solidFill>
                <a:effectLst/>
                <a:uLnTx/>
                <a:uFillTx/>
                <a:latin typeface="Arial" charset="0"/>
                <a:ea typeface="+mn-ea"/>
                <a:cs typeface="Arial" charset="0"/>
              </a:rPr>
              <a:t>Royal College of Pathologists; </a:t>
            </a:r>
            <a:r>
              <a:rPr kumimoji="0" lang="en-GB" altLang="en-US" sz="14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Arial" charset="0"/>
              </a:rPr>
              <a:t>Pillai et al 2011, </a:t>
            </a:r>
            <a:r>
              <a:rPr kumimoji="0" lang="en-GB" altLang="en-US" sz="14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Arial" charset="0"/>
              </a:rPr>
              <a:t>Stancel</a:t>
            </a:r>
            <a:r>
              <a:rPr kumimoji="0" lang="en-GB" altLang="en-US" sz="14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Arial" charset="0"/>
              </a:rPr>
              <a:t> et al 2012, Erlander et al 2011, </a:t>
            </a:r>
            <a:r>
              <a:rPr kumimoji="0" lang="en-GB" altLang="en-US" sz="14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Arial" charset="0"/>
              </a:rPr>
              <a:t>Meiri</a:t>
            </a:r>
            <a:r>
              <a:rPr kumimoji="0" lang="en-GB" altLang="en-US" sz="14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Arial" charset="0"/>
              </a:rPr>
              <a:t> et al 2012; reviewed in Oien 2012 Ann </a:t>
            </a:r>
            <a:r>
              <a:rPr kumimoji="0" lang="en-GB" altLang="en-US" sz="14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Arial" charset="0"/>
              </a:rPr>
              <a:t>Oncol</a:t>
            </a:r>
            <a:r>
              <a:rPr kumimoji="0" lang="en-GB" altLang="en-US" sz="14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Arial" charset="0"/>
              </a:rPr>
              <a:t>; Moran 2016 Lancet Oncology</a:t>
            </a:r>
          </a:p>
        </p:txBody>
      </p:sp>
    </p:spTree>
    <p:extLst>
      <p:ext uri="{BB962C8B-B14F-4D97-AF65-F5344CB8AC3E}">
        <p14:creationId xmlns:p14="http://schemas.microsoft.com/office/powerpoint/2010/main" val="1145932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p:txBody>
          <a:bodyPr/>
          <a:lstStyle/>
          <a:p>
            <a:r>
              <a:rPr lang="en-GB" altLang="en-US"/>
              <a:t>Molecular profiling for primary site: rationale</a:t>
            </a:r>
          </a:p>
        </p:txBody>
      </p:sp>
      <p:sp>
        <p:nvSpPr>
          <p:cNvPr id="77827" name="Rectangle 3"/>
          <p:cNvSpPr>
            <a:spLocks noGrp="1"/>
          </p:cNvSpPr>
          <p:nvPr>
            <p:ph idx="1"/>
          </p:nvPr>
        </p:nvSpPr>
        <p:spPr>
          <a:xfrm>
            <a:off x="2411760" y="1825625"/>
            <a:ext cx="6103590" cy="4351338"/>
          </a:xfrm>
        </p:spPr>
        <p:txBody>
          <a:bodyPr/>
          <a:lstStyle/>
          <a:p>
            <a:r>
              <a:rPr lang="en-GB" altLang="en-US" dirty="0"/>
              <a:t>“Different tissue types have distinct RNA profiles” (…or epigenetic, or protein…</a:t>
            </a:r>
            <a:r>
              <a:rPr lang="en-GB" altLang="en-US" dirty="0" err="1"/>
              <a:t>etc</a:t>
            </a:r>
            <a:r>
              <a:rPr lang="en-GB" altLang="en-US" dirty="0"/>
              <a:t>) </a:t>
            </a:r>
          </a:p>
          <a:p>
            <a:r>
              <a:rPr lang="en-GB" altLang="en-US" dirty="0"/>
              <a:t>Yield tumour type, site and/or subtype i.e. classic taxonomy</a:t>
            </a:r>
          </a:p>
          <a:p>
            <a:r>
              <a:rPr lang="en-GB" altLang="en-US" dirty="0"/>
              <a:t>IHC and mRNA molecular profiling use similar tissue-specific genes:</a:t>
            </a:r>
          </a:p>
          <a:p>
            <a:pPr lvl="1"/>
            <a:r>
              <a:rPr lang="en-GB" altLang="en-US" dirty="0"/>
              <a:t>Molecular profiling tests more genes and may be less subjective</a:t>
            </a:r>
          </a:p>
          <a:p>
            <a:endParaRPr lang="en-GB" altLang="en-US" dirty="0"/>
          </a:p>
        </p:txBody>
      </p:sp>
      <p:sp>
        <p:nvSpPr>
          <p:cNvPr id="77828" name="Text Box 5"/>
          <p:cNvSpPr txBox="1">
            <a:spLocks noChangeArrowheads="1"/>
          </p:cNvSpPr>
          <p:nvPr/>
        </p:nvSpPr>
        <p:spPr bwMode="auto">
          <a:xfrm>
            <a:off x="477838" y="6559550"/>
            <a:ext cx="86868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Char char="•"/>
              <a:defRPr sz="2400">
                <a:solidFill>
                  <a:schemeClr val="tx1"/>
                </a:solidFill>
                <a:latin typeface="Arial" panose="020B0604020202020204" pitchFamily="34" charset="0"/>
              </a:defRPr>
            </a:lvl1pPr>
            <a:lvl2pPr marL="742950" indent="-285750">
              <a:spcBef>
                <a:spcPct val="20000"/>
              </a:spcBef>
              <a:buClr>
                <a:schemeClr val="bg2"/>
              </a:buClr>
              <a:buChar char="–"/>
              <a:defRPr sz="2000">
                <a:solidFill>
                  <a:schemeClr val="tx1"/>
                </a:solidFill>
                <a:latin typeface="Arial" panose="020B0604020202020204" pitchFamily="34" charset="0"/>
              </a:defRPr>
            </a:lvl2pPr>
            <a:lvl3pPr marL="1143000" indent="-228600">
              <a:spcBef>
                <a:spcPct val="20000"/>
              </a:spcBef>
              <a:buClr>
                <a:schemeClr val="bg2"/>
              </a:buClr>
              <a:buChar char="•"/>
              <a:defRPr>
                <a:solidFill>
                  <a:schemeClr val="tx1"/>
                </a:solidFill>
                <a:latin typeface="Arial" panose="020B0604020202020204" pitchFamily="34" charset="0"/>
              </a:defRPr>
            </a:lvl3pPr>
            <a:lvl4pPr marL="1600200" indent="-228600">
              <a:spcBef>
                <a:spcPct val="20000"/>
              </a:spcBef>
              <a:buClr>
                <a:schemeClr val="bg2"/>
              </a:buClr>
              <a:buChar char="–"/>
              <a:defRPr sz="1600">
                <a:solidFill>
                  <a:schemeClr val="tx1"/>
                </a:solidFill>
                <a:latin typeface="Arial" panose="020B0604020202020204" pitchFamily="34" charset="0"/>
              </a:defRPr>
            </a:lvl4pPr>
            <a:lvl5pPr marL="2057400" indent="-228600">
              <a:spcBef>
                <a:spcPct val="20000"/>
              </a:spcBef>
              <a:buClr>
                <a:schemeClr val="bg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Greco 2014, Pillai et al 2011, Stancel et al 2012, Erlander et al 2011, Meiri et al 2012, Oien  2012</a:t>
            </a:r>
          </a:p>
        </p:txBody>
      </p:sp>
      <p:pic>
        <p:nvPicPr>
          <p:cNvPr id="77829" name="Picture 5"/>
          <p:cNvPicPr>
            <a:picLocks noChangeAspect="1" noChangeArrowheads="1"/>
          </p:cNvPicPr>
          <p:nvPr/>
        </p:nvPicPr>
        <p:blipFill>
          <a:blip r:embed="rId3">
            <a:extLst>
              <a:ext uri="{28A0092B-C50C-407E-A947-70E740481C1C}">
                <a14:useLocalDpi xmlns:a14="http://schemas.microsoft.com/office/drawing/2010/main" val="0"/>
              </a:ext>
            </a:extLst>
          </a:blip>
          <a:srcRect l="17188" t="11290" r="78125" b="4839"/>
          <a:stretch>
            <a:fillRect/>
          </a:stretch>
        </p:blipFill>
        <p:spPr bwMode="auto">
          <a:xfrm>
            <a:off x="395288" y="1844675"/>
            <a:ext cx="17113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09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2606675" y="188913"/>
            <a:ext cx="6537325" cy="720725"/>
          </a:xfrm>
        </p:spPr>
        <p:txBody>
          <a:bodyPr>
            <a:normAutofit fontScale="90000"/>
          </a:bodyPr>
          <a:lstStyle/>
          <a:p>
            <a:r>
              <a:rPr lang="en-GB" altLang="en-US" dirty="0"/>
              <a:t>Three CUP RNA tests commercially available</a:t>
            </a:r>
          </a:p>
        </p:txBody>
      </p:sp>
      <p:sp>
        <p:nvSpPr>
          <p:cNvPr id="79875" name="AutoShape 4"/>
          <p:cNvSpPr>
            <a:spLocks noChangeArrowheads="1"/>
          </p:cNvSpPr>
          <p:nvPr/>
        </p:nvSpPr>
        <p:spPr bwMode="auto">
          <a:xfrm>
            <a:off x="468313" y="1836738"/>
            <a:ext cx="2590800" cy="4498975"/>
          </a:xfrm>
          <a:prstGeom prst="flowChartAlternateProcess">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2400">
                <a:solidFill>
                  <a:schemeClr val="tx1"/>
                </a:solidFill>
                <a:latin typeface="Arial" panose="020B0604020202020204" pitchFamily="34" charset="0"/>
              </a:defRPr>
            </a:lvl1pPr>
            <a:lvl2pPr marL="742950" indent="-285750">
              <a:spcBef>
                <a:spcPct val="20000"/>
              </a:spcBef>
              <a:buClr>
                <a:schemeClr val="bg2"/>
              </a:buClr>
              <a:buChar char="–"/>
              <a:defRPr sz="2000">
                <a:solidFill>
                  <a:schemeClr val="tx1"/>
                </a:solidFill>
                <a:latin typeface="Arial" panose="020B0604020202020204" pitchFamily="34" charset="0"/>
              </a:defRPr>
            </a:lvl2pPr>
            <a:lvl3pPr marL="1143000" indent="-228600">
              <a:spcBef>
                <a:spcPct val="20000"/>
              </a:spcBef>
              <a:buClr>
                <a:schemeClr val="bg2"/>
              </a:buClr>
              <a:buChar char="•"/>
              <a:defRPr>
                <a:solidFill>
                  <a:schemeClr val="tx1"/>
                </a:solidFill>
                <a:latin typeface="Arial" panose="020B0604020202020204" pitchFamily="34" charset="0"/>
              </a:defRPr>
            </a:lvl3pPr>
            <a:lvl4pPr marL="1600200" indent="-228600">
              <a:spcBef>
                <a:spcPct val="20000"/>
              </a:spcBef>
              <a:buClr>
                <a:schemeClr val="bg2"/>
              </a:buClr>
              <a:buChar char="–"/>
              <a:defRPr sz="1600">
                <a:solidFill>
                  <a:schemeClr val="tx1"/>
                </a:solidFill>
                <a:latin typeface="Arial" panose="020B0604020202020204" pitchFamily="34" charset="0"/>
              </a:defRPr>
            </a:lvl4pPr>
            <a:lvl5pPr marL="2057400" indent="-228600">
              <a:spcBef>
                <a:spcPct val="20000"/>
              </a:spcBef>
              <a:buClr>
                <a:schemeClr val="bg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4" name="Rectangle 3"/>
          <p:cNvSpPr>
            <a:spLocks noGrp="1" noChangeArrowheads="1"/>
          </p:cNvSpPr>
          <p:nvPr>
            <p:ph type="body" sz="half" idx="4294967295"/>
          </p:nvPr>
        </p:nvSpPr>
        <p:spPr>
          <a:xfrm>
            <a:off x="576263" y="1916113"/>
            <a:ext cx="2374900" cy="3889375"/>
          </a:xfrm>
        </p:spPr>
        <p:txBody>
          <a:bodyPr/>
          <a:lstStyle/>
          <a:p>
            <a:pPr marL="0" lvl="1" indent="0">
              <a:buFontTx/>
              <a:buNone/>
              <a:defRPr/>
            </a:pPr>
            <a:r>
              <a:rPr lang="en-GB" altLang="en-US" sz="2400" kern="1200" dirty="0">
                <a:solidFill>
                  <a:srgbClr val="000000"/>
                </a:solidFill>
                <a:ea typeface="+mn-ea"/>
                <a:cs typeface="Arial" charset="0"/>
              </a:rPr>
              <a:t>Tissue of Origin (TOO) test (Response Genetics, </a:t>
            </a:r>
            <a:r>
              <a:rPr lang="en-GB" altLang="en-US" sz="1400" kern="1200" dirty="0">
                <a:solidFill>
                  <a:srgbClr val="000000"/>
                </a:solidFill>
                <a:ea typeface="+mn-ea"/>
                <a:cs typeface="Arial" charset="0"/>
              </a:rPr>
              <a:t>previously </a:t>
            </a:r>
            <a:r>
              <a:rPr lang="en-GB" altLang="en-US" sz="1400" kern="1200" dirty="0" err="1">
                <a:solidFill>
                  <a:srgbClr val="000000"/>
                </a:solidFill>
                <a:ea typeface="+mn-ea"/>
                <a:cs typeface="Arial" charset="0"/>
              </a:rPr>
              <a:t>PathWorks</a:t>
            </a:r>
            <a:r>
              <a:rPr lang="en-GB" altLang="en-US" sz="1400" kern="1200" dirty="0">
                <a:solidFill>
                  <a:srgbClr val="000000"/>
                </a:solidFill>
                <a:ea typeface="+mn-ea"/>
                <a:cs typeface="Arial" charset="0"/>
              </a:rPr>
              <a:t> Diagnostics)</a:t>
            </a:r>
          </a:p>
        </p:txBody>
      </p:sp>
      <p:sp>
        <p:nvSpPr>
          <p:cNvPr id="79877" name="AutoShape 6"/>
          <p:cNvSpPr>
            <a:spLocks noChangeArrowheads="1"/>
          </p:cNvSpPr>
          <p:nvPr/>
        </p:nvSpPr>
        <p:spPr bwMode="auto">
          <a:xfrm>
            <a:off x="3408363" y="1844675"/>
            <a:ext cx="2670175" cy="4491038"/>
          </a:xfrm>
          <a:prstGeom prst="flowChartAlternateProcess">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2400">
                <a:solidFill>
                  <a:schemeClr val="tx1"/>
                </a:solidFill>
                <a:latin typeface="Arial" panose="020B0604020202020204" pitchFamily="34" charset="0"/>
              </a:defRPr>
            </a:lvl1pPr>
            <a:lvl2pPr marL="742950" indent="-285750">
              <a:spcBef>
                <a:spcPct val="20000"/>
              </a:spcBef>
              <a:buClr>
                <a:schemeClr val="bg2"/>
              </a:buClr>
              <a:buChar char="–"/>
              <a:defRPr sz="2000">
                <a:solidFill>
                  <a:schemeClr val="tx1"/>
                </a:solidFill>
                <a:latin typeface="Arial" panose="020B0604020202020204" pitchFamily="34" charset="0"/>
              </a:defRPr>
            </a:lvl2pPr>
            <a:lvl3pPr marL="1143000" indent="-228600">
              <a:spcBef>
                <a:spcPct val="20000"/>
              </a:spcBef>
              <a:buClr>
                <a:schemeClr val="bg2"/>
              </a:buClr>
              <a:buChar char="•"/>
              <a:defRPr>
                <a:solidFill>
                  <a:schemeClr val="tx1"/>
                </a:solidFill>
                <a:latin typeface="Arial" panose="020B0604020202020204" pitchFamily="34" charset="0"/>
              </a:defRPr>
            </a:lvl3pPr>
            <a:lvl4pPr marL="1600200" indent="-228600">
              <a:spcBef>
                <a:spcPct val="20000"/>
              </a:spcBef>
              <a:buClr>
                <a:schemeClr val="bg2"/>
              </a:buClr>
              <a:buChar char="–"/>
              <a:defRPr sz="1600">
                <a:solidFill>
                  <a:schemeClr val="tx1"/>
                </a:solidFill>
                <a:latin typeface="Arial" panose="020B0604020202020204" pitchFamily="34" charset="0"/>
              </a:defRPr>
            </a:lvl4pPr>
            <a:lvl5pPr marL="2057400" indent="-228600">
              <a:spcBef>
                <a:spcPct val="20000"/>
              </a:spcBef>
              <a:buClr>
                <a:schemeClr val="bg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23761"/>
              </a:buClr>
              <a:buSzTx/>
              <a:buFontTx/>
              <a:buNone/>
              <a:tabLst/>
              <a:defRPr/>
            </a:pPr>
            <a:endParaRPr kumimoji="0" lang="en-GB" altLang="en-US"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9878" name="Rectangle 3"/>
          <p:cNvSpPr>
            <a:spLocks noChangeArrowheads="1"/>
          </p:cNvSpPr>
          <p:nvPr/>
        </p:nvSpPr>
        <p:spPr bwMode="auto">
          <a:xfrm>
            <a:off x="3556000" y="1965325"/>
            <a:ext cx="2519363"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2400">
                <a:solidFill>
                  <a:schemeClr val="tx1"/>
                </a:solidFill>
                <a:latin typeface="Arial" panose="020B0604020202020204" pitchFamily="34" charset="0"/>
              </a:defRPr>
            </a:lvl1pPr>
            <a:lvl2pPr marL="742950" indent="-285750">
              <a:spcBef>
                <a:spcPct val="20000"/>
              </a:spcBef>
              <a:buClr>
                <a:schemeClr val="bg2"/>
              </a:buClr>
              <a:buChar char="–"/>
              <a:defRPr sz="2000">
                <a:solidFill>
                  <a:schemeClr val="tx1"/>
                </a:solidFill>
                <a:latin typeface="Arial" panose="020B0604020202020204" pitchFamily="34" charset="0"/>
              </a:defRPr>
            </a:lvl2pPr>
            <a:lvl3pPr marL="1143000" indent="-228600">
              <a:spcBef>
                <a:spcPct val="20000"/>
              </a:spcBef>
              <a:buClr>
                <a:schemeClr val="bg2"/>
              </a:buClr>
              <a:buChar char="•"/>
              <a:defRPr>
                <a:solidFill>
                  <a:schemeClr val="tx1"/>
                </a:solidFill>
                <a:latin typeface="Arial" panose="020B0604020202020204" pitchFamily="34" charset="0"/>
              </a:defRPr>
            </a:lvl3pPr>
            <a:lvl4pPr marL="1600200" indent="-228600">
              <a:spcBef>
                <a:spcPct val="20000"/>
              </a:spcBef>
              <a:buClr>
                <a:schemeClr val="bg2"/>
              </a:buClr>
              <a:buChar char="–"/>
              <a:defRPr sz="1600">
                <a:solidFill>
                  <a:schemeClr val="tx1"/>
                </a:solidFill>
                <a:latin typeface="Arial" panose="020B0604020202020204" pitchFamily="34" charset="0"/>
              </a:defRPr>
            </a:lvl4pPr>
            <a:lvl5pPr marL="2057400" indent="-228600">
              <a:spcBef>
                <a:spcPct val="20000"/>
              </a:spcBef>
              <a:buClr>
                <a:schemeClr val="bg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023761"/>
              </a:buClr>
              <a:buSzTx/>
              <a:buFontTx/>
              <a:buNone/>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9879" name="AutoShape 4"/>
          <p:cNvSpPr>
            <a:spLocks noChangeArrowheads="1"/>
          </p:cNvSpPr>
          <p:nvPr/>
        </p:nvSpPr>
        <p:spPr bwMode="auto">
          <a:xfrm>
            <a:off x="6443663" y="1817688"/>
            <a:ext cx="2592387" cy="4518025"/>
          </a:xfrm>
          <a:prstGeom prst="flowChartAlternateProcess">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2400">
                <a:solidFill>
                  <a:schemeClr val="tx1"/>
                </a:solidFill>
                <a:latin typeface="Arial" panose="020B0604020202020204" pitchFamily="34" charset="0"/>
              </a:defRPr>
            </a:lvl1pPr>
            <a:lvl2pPr marL="742950" indent="-285750">
              <a:spcBef>
                <a:spcPct val="20000"/>
              </a:spcBef>
              <a:buClr>
                <a:schemeClr val="bg2"/>
              </a:buClr>
              <a:buChar char="–"/>
              <a:defRPr sz="2000">
                <a:solidFill>
                  <a:schemeClr val="tx1"/>
                </a:solidFill>
                <a:latin typeface="Arial" panose="020B0604020202020204" pitchFamily="34" charset="0"/>
              </a:defRPr>
            </a:lvl2pPr>
            <a:lvl3pPr marL="1143000" indent="-228600">
              <a:spcBef>
                <a:spcPct val="20000"/>
              </a:spcBef>
              <a:buClr>
                <a:schemeClr val="bg2"/>
              </a:buClr>
              <a:buChar char="•"/>
              <a:defRPr>
                <a:solidFill>
                  <a:schemeClr val="tx1"/>
                </a:solidFill>
                <a:latin typeface="Arial" panose="020B0604020202020204" pitchFamily="34" charset="0"/>
              </a:defRPr>
            </a:lvl3pPr>
            <a:lvl4pPr marL="1600200" indent="-228600">
              <a:spcBef>
                <a:spcPct val="20000"/>
              </a:spcBef>
              <a:buClr>
                <a:schemeClr val="bg2"/>
              </a:buClr>
              <a:buChar char="–"/>
              <a:defRPr sz="1600">
                <a:solidFill>
                  <a:schemeClr val="tx1"/>
                </a:solidFill>
                <a:latin typeface="Arial" panose="020B0604020202020204" pitchFamily="34" charset="0"/>
              </a:defRPr>
            </a:lvl4pPr>
            <a:lvl5pPr marL="2057400" indent="-228600">
              <a:spcBef>
                <a:spcPct val="20000"/>
              </a:spcBef>
              <a:buClr>
                <a:schemeClr val="bg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9880" name="Rectangle 3"/>
          <p:cNvSpPr txBox="1">
            <a:spLocks noChangeArrowheads="1"/>
          </p:cNvSpPr>
          <p:nvPr/>
        </p:nvSpPr>
        <p:spPr bwMode="auto">
          <a:xfrm>
            <a:off x="6551613" y="2005013"/>
            <a:ext cx="2376487"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2400">
                <a:solidFill>
                  <a:schemeClr val="tx1"/>
                </a:solidFill>
                <a:latin typeface="Arial" panose="020B0604020202020204" pitchFamily="34" charset="0"/>
              </a:defRPr>
            </a:lvl1pPr>
            <a:lvl2pPr>
              <a:spcBef>
                <a:spcPct val="20000"/>
              </a:spcBef>
              <a:buClr>
                <a:schemeClr val="bg2"/>
              </a:buClr>
              <a:buChar char="–"/>
              <a:defRPr sz="2000">
                <a:solidFill>
                  <a:schemeClr val="tx1"/>
                </a:solidFill>
                <a:latin typeface="Arial" panose="020B0604020202020204" pitchFamily="34" charset="0"/>
              </a:defRPr>
            </a:lvl2pPr>
            <a:lvl3pPr marL="1143000" indent="-228600">
              <a:spcBef>
                <a:spcPct val="20000"/>
              </a:spcBef>
              <a:buClr>
                <a:schemeClr val="bg2"/>
              </a:buClr>
              <a:buChar char="•"/>
              <a:defRPr>
                <a:solidFill>
                  <a:schemeClr val="tx1"/>
                </a:solidFill>
                <a:latin typeface="Arial" panose="020B0604020202020204" pitchFamily="34" charset="0"/>
              </a:defRPr>
            </a:lvl3pPr>
            <a:lvl4pPr marL="1600200" indent="-228600">
              <a:spcBef>
                <a:spcPct val="20000"/>
              </a:spcBef>
              <a:buClr>
                <a:schemeClr val="bg2"/>
              </a:buClr>
              <a:buChar char="–"/>
              <a:defRPr sz="1600">
                <a:solidFill>
                  <a:schemeClr val="tx1"/>
                </a:solidFill>
                <a:latin typeface="Arial" panose="020B0604020202020204" pitchFamily="34" charset="0"/>
              </a:defRPr>
            </a:lvl4pPr>
            <a:lvl5pPr marL="2057400" indent="-228600">
              <a:spcBef>
                <a:spcPct val="20000"/>
              </a:spcBef>
              <a:buClr>
                <a:schemeClr val="bg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9pPr>
          </a:lstStyle>
          <a:p>
            <a:pPr marL="0" marR="0" lvl="1" indent="0" algn="l" defTabSz="914400" rtl="0" eaLnBrk="0" fontAlgn="base" latinLnBrk="0" hangingPunct="0">
              <a:lnSpc>
                <a:spcPct val="100000"/>
              </a:lnSpc>
              <a:spcBef>
                <a:spcPct val="20000"/>
              </a:spcBef>
              <a:spcAft>
                <a:spcPct val="0"/>
              </a:spcAft>
              <a:buClr>
                <a:srgbClr val="023761"/>
              </a:buClr>
              <a:buSzTx/>
              <a:buFontTx/>
              <a:buNone/>
              <a:tabLst/>
              <a:defRPr/>
            </a:pPr>
            <a:r>
              <a:rPr kumimoji="0" lang="en-GB"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miRview mets2 (Rosetta Genomics)</a:t>
            </a:r>
          </a:p>
          <a:p>
            <a:pPr marL="0" marR="0" lvl="0" indent="0" algn="l" defTabSz="914400" rtl="0" eaLnBrk="0" fontAlgn="base" latinLnBrk="0" hangingPunct="0">
              <a:lnSpc>
                <a:spcPct val="100000"/>
              </a:lnSpc>
              <a:spcBef>
                <a:spcPct val="20000"/>
              </a:spcBef>
              <a:spcAft>
                <a:spcPct val="0"/>
              </a:spcAft>
              <a:buClr>
                <a:srgbClr val="023761"/>
              </a:buClr>
              <a:buSzTx/>
              <a:buFontTx/>
              <a:buNone/>
              <a:tabLst/>
              <a:defRPr/>
            </a:pPr>
            <a:endParaRPr kumimoji="0" lang="en-GB"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9881" name="Rectangle 4"/>
          <p:cNvSpPr>
            <a:spLocks noChangeArrowheads="1"/>
          </p:cNvSpPr>
          <p:nvPr/>
        </p:nvSpPr>
        <p:spPr bwMode="auto">
          <a:xfrm>
            <a:off x="512763" y="6305550"/>
            <a:ext cx="8604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bg2"/>
              </a:buClr>
              <a:buChar char="•"/>
              <a:defRPr sz="2400">
                <a:solidFill>
                  <a:schemeClr val="tx1"/>
                </a:solidFill>
                <a:latin typeface="Arial" panose="020B0604020202020204" pitchFamily="34" charset="0"/>
              </a:defRPr>
            </a:lvl1pPr>
            <a:lvl2pPr marL="742950" indent="-285750">
              <a:spcBef>
                <a:spcPct val="20000"/>
              </a:spcBef>
              <a:buClr>
                <a:schemeClr val="bg2"/>
              </a:buClr>
              <a:buChar char="–"/>
              <a:defRPr sz="2000">
                <a:solidFill>
                  <a:schemeClr val="tx1"/>
                </a:solidFill>
                <a:latin typeface="Arial" panose="020B0604020202020204" pitchFamily="34" charset="0"/>
              </a:defRPr>
            </a:lvl2pPr>
            <a:lvl3pPr marL="1143000" indent="-228600">
              <a:spcBef>
                <a:spcPct val="20000"/>
              </a:spcBef>
              <a:buClr>
                <a:schemeClr val="bg2"/>
              </a:buClr>
              <a:buChar char="•"/>
              <a:defRPr>
                <a:solidFill>
                  <a:schemeClr val="tx1"/>
                </a:solidFill>
                <a:latin typeface="Arial" panose="020B0604020202020204" pitchFamily="34" charset="0"/>
              </a:defRPr>
            </a:lvl3pPr>
            <a:lvl4pPr marL="1600200" indent="-228600">
              <a:spcBef>
                <a:spcPct val="20000"/>
              </a:spcBef>
              <a:buClr>
                <a:schemeClr val="bg2"/>
              </a:buClr>
              <a:buChar char="–"/>
              <a:defRPr sz="1600">
                <a:solidFill>
                  <a:schemeClr val="tx1"/>
                </a:solidFill>
                <a:latin typeface="Arial" panose="020B0604020202020204" pitchFamily="34" charset="0"/>
              </a:defRPr>
            </a:lvl4pPr>
            <a:lvl5pPr marL="2057400" indent="-228600">
              <a:spcBef>
                <a:spcPct val="20000"/>
              </a:spcBef>
              <a:buClr>
                <a:schemeClr val="bg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http://rosettagenomics.com/</a:t>
            </a:r>
            <a:endParaRPr kumimoji="0" lang="en-GB"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http://www.responsegenetics.com/products-services/tissue-of-origin-testing/</a:t>
            </a:r>
            <a:endParaRPr kumimoji="0" lang="en-GB"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Rectangle 3"/>
          <p:cNvSpPr txBox="1">
            <a:spLocks noChangeArrowheads="1"/>
          </p:cNvSpPr>
          <p:nvPr/>
        </p:nvSpPr>
        <p:spPr bwMode="auto">
          <a:xfrm>
            <a:off x="3556000" y="1895475"/>
            <a:ext cx="2374900"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Char char="•"/>
              <a:defRPr>
                <a:solidFill>
                  <a:schemeClr val="tx1"/>
                </a:solidFill>
                <a:latin typeface="+mn-lt"/>
              </a:defRPr>
            </a:lvl3pPr>
            <a:lvl4pPr marL="1600200" indent="-228600" algn="l" rtl="0" eaLnBrk="0" fontAlgn="base" hangingPunct="0">
              <a:spcBef>
                <a:spcPct val="20000"/>
              </a:spcBef>
              <a:spcAft>
                <a:spcPct val="0"/>
              </a:spcAft>
              <a:buClr>
                <a:schemeClr val="bg2"/>
              </a:buClr>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Char char="»"/>
              <a:defRPr sz="1600">
                <a:solidFill>
                  <a:schemeClr val="tx1"/>
                </a:solidFill>
                <a:latin typeface="+mn-lt"/>
              </a:defRPr>
            </a:lvl5pPr>
            <a:lvl6pPr marL="2514600" indent="-228600" algn="l" rtl="0" fontAlgn="base">
              <a:spcBef>
                <a:spcPct val="20000"/>
              </a:spcBef>
              <a:spcAft>
                <a:spcPct val="0"/>
              </a:spcAft>
              <a:buClr>
                <a:schemeClr val="bg2"/>
              </a:buClr>
              <a:buChar char="»"/>
              <a:defRPr sz="1600">
                <a:solidFill>
                  <a:schemeClr val="tx1"/>
                </a:solidFill>
                <a:latin typeface="+mn-lt"/>
              </a:defRPr>
            </a:lvl6pPr>
            <a:lvl7pPr marL="2971800" indent="-228600" algn="l" rtl="0" fontAlgn="base">
              <a:spcBef>
                <a:spcPct val="20000"/>
              </a:spcBef>
              <a:spcAft>
                <a:spcPct val="0"/>
              </a:spcAft>
              <a:buClr>
                <a:schemeClr val="bg2"/>
              </a:buClr>
              <a:buChar char="»"/>
              <a:defRPr sz="1600">
                <a:solidFill>
                  <a:schemeClr val="tx1"/>
                </a:solidFill>
                <a:latin typeface="+mn-lt"/>
              </a:defRPr>
            </a:lvl7pPr>
            <a:lvl8pPr marL="3429000" indent="-228600" algn="l" rtl="0" fontAlgn="base">
              <a:spcBef>
                <a:spcPct val="20000"/>
              </a:spcBef>
              <a:spcAft>
                <a:spcPct val="0"/>
              </a:spcAft>
              <a:buClr>
                <a:schemeClr val="bg2"/>
              </a:buClr>
              <a:buChar char="»"/>
              <a:defRPr sz="1600">
                <a:solidFill>
                  <a:schemeClr val="tx1"/>
                </a:solidFill>
                <a:latin typeface="+mn-lt"/>
              </a:defRPr>
            </a:lvl8pPr>
            <a:lvl9pPr marL="3886200" indent="-228600" algn="l" rtl="0" fontAlgn="base">
              <a:spcBef>
                <a:spcPct val="20000"/>
              </a:spcBef>
              <a:spcAft>
                <a:spcPct val="0"/>
              </a:spcAft>
              <a:buClr>
                <a:schemeClr val="bg2"/>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023761"/>
              </a:buClr>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a:ea typeface="+mn-ea"/>
                <a:cs typeface="Arial" charset="0"/>
              </a:rPr>
              <a:t>Cancer Type ID (CTID) </a:t>
            </a:r>
          </a:p>
          <a:p>
            <a:pPr marL="0" marR="0" lvl="0" indent="0" algn="l" defTabSz="914400" rtl="0" eaLnBrk="0" fontAlgn="base" latinLnBrk="0" hangingPunct="0">
              <a:lnSpc>
                <a:spcPct val="100000"/>
              </a:lnSpc>
              <a:spcBef>
                <a:spcPct val="20000"/>
              </a:spcBef>
              <a:spcAft>
                <a:spcPct val="0"/>
              </a:spcAft>
              <a:buClr>
                <a:srgbClr val="023761"/>
              </a:buClr>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a:ea typeface="+mn-ea"/>
                <a:cs typeface="Arial" charset="0"/>
              </a:rPr>
              <a:t>(bio-</a:t>
            </a:r>
            <a:r>
              <a:rPr kumimoji="0" lang="en-GB" altLang="en-US" sz="2400" b="0" i="0" u="none" strike="noStrike" kern="1200" cap="none" spc="0" normalizeH="0" baseline="0" noProof="0" dirty="0" err="1">
                <a:ln>
                  <a:noFill/>
                </a:ln>
                <a:solidFill>
                  <a:srgbClr val="000000"/>
                </a:solidFill>
                <a:effectLst/>
                <a:uLnTx/>
                <a:uFillTx/>
                <a:latin typeface="Arial"/>
                <a:ea typeface="+mn-ea"/>
                <a:cs typeface="Arial" charset="0"/>
              </a:rPr>
              <a:t>Theranostics</a:t>
            </a:r>
            <a:r>
              <a:rPr kumimoji="0" lang="en-GB" altLang="en-US" sz="2400" b="0" i="0" u="none" strike="noStrike" kern="1200" cap="none" spc="0" normalizeH="0" baseline="0" noProof="0" dirty="0">
                <a:ln>
                  <a:noFill/>
                </a:ln>
                <a:solidFill>
                  <a:srgbClr val="000000"/>
                </a:solidFill>
                <a:effectLst/>
                <a:uLnTx/>
                <a:uFillTx/>
                <a:latin typeface="Arial"/>
                <a:ea typeface="+mn-ea"/>
                <a:cs typeface="Arial" charset="0"/>
              </a:rPr>
              <a:t>)</a:t>
            </a:r>
            <a:endParaRPr kumimoji="0" lang="en-GB" altLang="en-US" sz="2400" b="0" i="0" u="none" strike="noStrike" kern="0" cap="none" spc="0" normalizeH="0" baseline="0" noProof="0" dirty="0">
              <a:ln>
                <a:noFill/>
              </a:ln>
              <a:solidFill>
                <a:srgbClr val="000000"/>
              </a:solidFill>
              <a:effectLst/>
              <a:uLnTx/>
              <a:uFillTx/>
              <a:latin typeface="Arial"/>
              <a:ea typeface="+mn-ea"/>
              <a:cs typeface="+mn-cs"/>
            </a:endParaRPr>
          </a:p>
        </p:txBody>
      </p:sp>
      <p:pic>
        <p:nvPicPr>
          <p:cNvPr id="79883" name="Picture 2"/>
          <p:cNvPicPr>
            <a:picLocks noChangeAspect="1" noChangeArrowheads="1"/>
          </p:cNvPicPr>
          <p:nvPr/>
        </p:nvPicPr>
        <p:blipFill>
          <a:blip r:embed="rId3">
            <a:extLst>
              <a:ext uri="{28A0092B-C50C-407E-A947-70E740481C1C}">
                <a14:useLocalDpi xmlns:a14="http://schemas.microsoft.com/office/drawing/2010/main" val="0"/>
              </a:ext>
            </a:extLst>
          </a:blip>
          <a:srcRect l="27705" t="16374" r="29398" b="3316"/>
          <a:stretch>
            <a:fillRect/>
          </a:stretch>
        </p:blipFill>
        <p:spPr bwMode="auto">
          <a:xfrm>
            <a:off x="646113" y="3870325"/>
            <a:ext cx="2235200" cy="226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9884" name="Group 12"/>
          <p:cNvGrpSpPr>
            <a:grpSpLocks/>
          </p:cNvGrpSpPr>
          <p:nvPr/>
        </p:nvGrpSpPr>
        <p:grpSpPr bwMode="auto">
          <a:xfrm>
            <a:off x="3524250" y="3870325"/>
            <a:ext cx="2438400" cy="2279650"/>
            <a:chOff x="389839" y="-531440"/>
            <a:chExt cx="7673506" cy="6858000"/>
          </a:xfrm>
        </p:grpSpPr>
        <p:pic>
          <p:nvPicPr>
            <p:cNvPr id="79886" name="Picture 2"/>
            <p:cNvPicPr>
              <a:picLocks noChangeAspect="1" noChangeArrowheads="1"/>
            </p:cNvPicPr>
            <p:nvPr/>
          </p:nvPicPr>
          <p:blipFill>
            <a:blip r:embed="rId4">
              <a:extLst>
                <a:ext uri="{28A0092B-C50C-407E-A947-70E740481C1C}">
                  <a14:useLocalDpi xmlns:a14="http://schemas.microsoft.com/office/drawing/2010/main" val="0"/>
                </a:ext>
              </a:extLst>
            </a:blip>
            <a:srcRect l="23938" t="9956" r="27527" b="9956"/>
            <a:stretch>
              <a:fillRect/>
            </a:stretch>
          </p:blipFill>
          <p:spPr bwMode="auto">
            <a:xfrm>
              <a:off x="389839" y="-531440"/>
              <a:ext cx="767350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87" name="Picture 2"/>
            <p:cNvPicPr>
              <a:picLocks noChangeAspect="1" noChangeArrowheads="1"/>
            </p:cNvPicPr>
            <p:nvPr/>
          </p:nvPicPr>
          <p:blipFill>
            <a:blip r:embed="rId4">
              <a:extLst>
                <a:ext uri="{28A0092B-C50C-407E-A947-70E740481C1C}">
                  <a14:useLocalDpi xmlns:a14="http://schemas.microsoft.com/office/drawing/2010/main" val="0"/>
                </a:ext>
              </a:extLst>
            </a:blip>
            <a:srcRect l="74757" t="9956" r="815" b="48051"/>
            <a:stretch>
              <a:fillRect/>
            </a:stretch>
          </p:blipFill>
          <p:spPr bwMode="auto">
            <a:xfrm>
              <a:off x="4201284" y="-531440"/>
              <a:ext cx="3862061" cy="3595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9885" name="Picture 2"/>
          <p:cNvPicPr>
            <a:picLocks noChangeAspect="1" noChangeArrowheads="1"/>
          </p:cNvPicPr>
          <p:nvPr/>
        </p:nvPicPr>
        <p:blipFill>
          <a:blip r:embed="rId5">
            <a:extLst>
              <a:ext uri="{28A0092B-C50C-407E-A947-70E740481C1C}">
                <a14:useLocalDpi xmlns:a14="http://schemas.microsoft.com/office/drawing/2010/main" val="0"/>
              </a:ext>
            </a:extLst>
          </a:blip>
          <a:srcRect l="12157" t="13210" r="35538" b="3917"/>
          <a:stretch>
            <a:fillRect/>
          </a:stretch>
        </p:blipFill>
        <p:spPr bwMode="auto">
          <a:xfrm>
            <a:off x="6557963" y="3876675"/>
            <a:ext cx="2370137" cy="228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3"/>
          <p:cNvSpPr txBox="1">
            <a:spLocks noChangeArrowheads="1"/>
          </p:cNvSpPr>
          <p:nvPr/>
        </p:nvSpPr>
        <p:spPr>
          <a:xfrm>
            <a:off x="2606675" y="1230313"/>
            <a:ext cx="6269037" cy="4621212"/>
          </a:xfrm>
          <a:prstGeom prst="rect">
            <a:avLst/>
          </a:prstGeom>
        </p:spPr>
        <p:txBody>
          <a:bodyPr/>
          <a:lstStyle>
            <a:lvl1pPr marL="342900" indent="-342900" algn="l" rtl="0" eaLnBrk="0" fontAlgn="base" hangingPunct="0">
              <a:spcBef>
                <a:spcPct val="20000"/>
              </a:spcBef>
              <a:spcAft>
                <a:spcPct val="0"/>
              </a:spcAft>
              <a:buClr>
                <a:schemeClr val="bg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Char char="•"/>
              <a:defRPr>
                <a:solidFill>
                  <a:schemeClr val="tx1"/>
                </a:solidFill>
                <a:latin typeface="+mn-lt"/>
              </a:defRPr>
            </a:lvl3pPr>
            <a:lvl4pPr marL="1600200" indent="-228600" algn="l" rtl="0" eaLnBrk="0" fontAlgn="base" hangingPunct="0">
              <a:spcBef>
                <a:spcPct val="20000"/>
              </a:spcBef>
              <a:spcAft>
                <a:spcPct val="0"/>
              </a:spcAft>
              <a:buClr>
                <a:schemeClr val="bg2"/>
              </a:buClr>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Char char="»"/>
              <a:defRPr sz="1600">
                <a:solidFill>
                  <a:schemeClr val="tx1"/>
                </a:solidFill>
                <a:latin typeface="+mn-lt"/>
              </a:defRPr>
            </a:lvl5pPr>
            <a:lvl6pPr marL="2514600" indent="-228600" algn="l" rtl="0" fontAlgn="base">
              <a:spcBef>
                <a:spcPct val="20000"/>
              </a:spcBef>
              <a:spcAft>
                <a:spcPct val="0"/>
              </a:spcAft>
              <a:buClr>
                <a:schemeClr val="bg2"/>
              </a:buClr>
              <a:buChar char="»"/>
              <a:defRPr sz="1600">
                <a:solidFill>
                  <a:schemeClr val="tx1"/>
                </a:solidFill>
                <a:latin typeface="+mn-lt"/>
              </a:defRPr>
            </a:lvl6pPr>
            <a:lvl7pPr marL="2971800" indent="-228600" algn="l" rtl="0" fontAlgn="base">
              <a:spcBef>
                <a:spcPct val="20000"/>
              </a:spcBef>
              <a:spcAft>
                <a:spcPct val="0"/>
              </a:spcAft>
              <a:buClr>
                <a:schemeClr val="bg2"/>
              </a:buClr>
              <a:buChar char="»"/>
              <a:defRPr sz="1600">
                <a:solidFill>
                  <a:schemeClr val="tx1"/>
                </a:solidFill>
                <a:latin typeface="+mn-lt"/>
              </a:defRPr>
            </a:lvl7pPr>
            <a:lvl8pPr marL="3429000" indent="-228600" algn="l" rtl="0" fontAlgn="base">
              <a:spcBef>
                <a:spcPct val="20000"/>
              </a:spcBef>
              <a:spcAft>
                <a:spcPct val="0"/>
              </a:spcAft>
              <a:buClr>
                <a:schemeClr val="bg2"/>
              </a:buClr>
              <a:buChar char="»"/>
              <a:defRPr sz="1600">
                <a:solidFill>
                  <a:schemeClr val="tx1"/>
                </a:solidFill>
                <a:latin typeface="+mn-lt"/>
              </a:defRPr>
            </a:lvl8pPr>
            <a:lvl9pPr marL="3886200" indent="-228600" algn="l" rtl="0" fontAlgn="base">
              <a:spcBef>
                <a:spcPct val="20000"/>
              </a:spcBef>
              <a:spcAft>
                <a:spcPct val="0"/>
              </a:spcAft>
              <a:buClr>
                <a:schemeClr val="bg2"/>
              </a:buClr>
              <a:buChar char="»"/>
              <a:defRPr sz="1600">
                <a:solidFill>
                  <a:schemeClr val="tx1"/>
                </a:solidFill>
                <a:latin typeface="+mn-lt"/>
              </a:defRPr>
            </a:lvl9pPr>
          </a:lstStyle>
          <a:p>
            <a:pPr marL="0" indent="0">
              <a:buNone/>
              <a:defRPr/>
            </a:pPr>
            <a:r>
              <a:rPr lang="en-GB" b="0" kern="0" dirty="0"/>
              <a:t>And </a:t>
            </a:r>
            <a:r>
              <a:rPr lang="en-GB" b="0" kern="0" dirty="0" err="1"/>
              <a:t>EpiCUP</a:t>
            </a:r>
            <a:r>
              <a:rPr lang="en-GB" b="0" kern="0" dirty="0"/>
              <a:t> based on epigenetics</a:t>
            </a:r>
            <a:endParaRPr lang="en-GB" altLang="en-US" b="0" kern="0" dirty="0"/>
          </a:p>
        </p:txBody>
      </p:sp>
    </p:spTree>
    <p:extLst>
      <p:ext uri="{BB962C8B-B14F-4D97-AF65-F5344CB8AC3E}">
        <p14:creationId xmlns:p14="http://schemas.microsoft.com/office/powerpoint/2010/main" val="2077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r>
              <a:rPr lang="en-GB" altLang="en-US"/>
              <a:t>Molecular profiling for primary site: results</a:t>
            </a:r>
          </a:p>
        </p:txBody>
      </p:sp>
      <p:sp>
        <p:nvSpPr>
          <p:cNvPr id="43011" name="Rectangle 3"/>
          <p:cNvSpPr>
            <a:spLocks noGrp="1"/>
          </p:cNvSpPr>
          <p:nvPr>
            <p:ph idx="1"/>
          </p:nvPr>
        </p:nvSpPr>
        <p:spPr>
          <a:xfrm>
            <a:off x="2339752" y="1700213"/>
            <a:ext cx="6553423" cy="4621212"/>
          </a:xfrm>
        </p:spPr>
        <p:txBody>
          <a:bodyPr/>
          <a:lstStyle/>
          <a:p>
            <a:r>
              <a:rPr lang="en-GB" altLang="en-US" dirty="0"/>
              <a:t>“Clinical accuracy of all three tests is similar: 85-88%. Test accuracy in CUP cases not easily determined, because origin not identified in most cases.” </a:t>
            </a:r>
          </a:p>
          <a:p>
            <a:r>
              <a:rPr lang="en-GB" altLang="en-US" dirty="0"/>
              <a:t>10% of RNA tests yield no result</a:t>
            </a:r>
          </a:p>
          <a:p>
            <a:r>
              <a:rPr lang="en-GB" altLang="en-US" dirty="0"/>
              <a:t>Tumours difficult for morphology and IHC often also difficult for molecular profiling </a:t>
            </a:r>
          </a:p>
          <a:p>
            <a:r>
              <a:rPr lang="en-GB" altLang="en-US" dirty="0"/>
              <a:t>In poorly differentiated tumours, molecular profiling may:</a:t>
            </a:r>
          </a:p>
          <a:p>
            <a:pPr lvl="1"/>
            <a:r>
              <a:rPr lang="en-GB" altLang="en-US" dirty="0"/>
              <a:t>Yield likely final diagnosis in 78-92%</a:t>
            </a:r>
          </a:p>
          <a:p>
            <a:pPr lvl="1"/>
            <a:r>
              <a:rPr lang="en-GB" altLang="en-US" dirty="0"/>
              <a:t>Compared with 68-70% for IHC</a:t>
            </a:r>
          </a:p>
          <a:p>
            <a:pPr lvl="1"/>
            <a:r>
              <a:rPr lang="en-GB" altLang="en-US" b="1" dirty="0"/>
              <a:t>Thus out-perform IHC by 10-20%</a:t>
            </a:r>
          </a:p>
          <a:p>
            <a:endParaRPr lang="en-GB" altLang="en-US" dirty="0"/>
          </a:p>
        </p:txBody>
      </p:sp>
      <p:sp>
        <p:nvSpPr>
          <p:cNvPr id="5" name="Text Box 4"/>
          <p:cNvSpPr txBox="1">
            <a:spLocks noChangeArrowheads="1"/>
          </p:cNvSpPr>
          <p:nvPr/>
        </p:nvSpPr>
        <p:spPr bwMode="auto">
          <a:xfrm>
            <a:off x="2581275" y="6553200"/>
            <a:ext cx="6562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1A5028"/>
              </a:buClr>
              <a:buFont typeface="Arial" charset="0"/>
              <a:buChar char="•"/>
              <a:defRPr sz="3200">
                <a:solidFill>
                  <a:schemeClr val="tx1"/>
                </a:solidFill>
                <a:latin typeface="Calibri" pitchFamily="34" charset="0"/>
                <a:ea typeface="MS PGothic" pitchFamily="34" charset="-128"/>
              </a:defRPr>
            </a:lvl1pPr>
            <a:lvl2pPr marL="742950" indent="-285750" algn="l" eaLnBrk="0" hangingPunct="0">
              <a:spcBef>
                <a:spcPct val="20000"/>
              </a:spcBef>
              <a:buClr>
                <a:srgbClr val="1A5028"/>
              </a:buClr>
              <a:buFont typeface="Arial" charset="0"/>
              <a:buChar char="–"/>
              <a:defRPr sz="2800">
                <a:solidFill>
                  <a:schemeClr val="tx1"/>
                </a:solidFill>
                <a:latin typeface="Calibri" pitchFamily="34" charset="0"/>
                <a:ea typeface="MS PGothic" pitchFamily="34" charset="-128"/>
              </a:defRPr>
            </a:lvl2pPr>
            <a:lvl3pPr marL="1143000" indent="-228600" algn="l" eaLnBrk="0" hangingPunct="0">
              <a:spcBef>
                <a:spcPct val="20000"/>
              </a:spcBef>
              <a:buClr>
                <a:srgbClr val="1A5028"/>
              </a:buClr>
              <a:buFont typeface="Arial" charset="0"/>
              <a:buChar char="•"/>
              <a:defRPr sz="2400">
                <a:solidFill>
                  <a:schemeClr val="tx1"/>
                </a:solidFill>
                <a:latin typeface="Calibri" pitchFamily="34" charset="0"/>
                <a:ea typeface="MS PGothic" pitchFamily="34" charset="-128"/>
              </a:defRPr>
            </a:lvl3pPr>
            <a:lvl4pPr marL="1600200" indent="-228600" algn="l" eaLnBrk="0" hangingPunct="0">
              <a:spcBef>
                <a:spcPct val="20000"/>
              </a:spcBef>
              <a:buClr>
                <a:srgbClr val="1A5028"/>
              </a:buClr>
              <a:buFont typeface="Arial" charset="0"/>
              <a:buChar char="–"/>
              <a:defRPr sz="2000">
                <a:solidFill>
                  <a:schemeClr val="tx1"/>
                </a:solidFill>
                <a:latin typeface="Calibri" pitchFamily="34" charset="0"/>
                <a:ea typeface="MS PGothic" pitchFamily="34" charset="-128"/>
              </a:defRPr>
            </a:lvl4pPr>
            <a:lvl5pPr marL="2057400" indent="-228600" algn="l" eaLnBrk="0" hangingPunct="0">
              <a:spcBef>
                <a:spcPct val="20000"/>
              </a:spcBef>
              <a:buClr>
                <a:srgbClr val="1A5028"/>
              </a:buClr>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1A5028"/>
              </a:buClr>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1A5028"/>
              </a:buClr>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1A5028"/>
              </a:buClr>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1A5028"/>
              </a:buClr>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ClrTx/>
              <a:buFontTx/>
              <a:buNone/>
            </a:pPr>
            <a:r>
              <a:rPr lang="en-GB" altLang="en-US" sz="1400" dirty="0">
                <a:solidFill>
                  <a:schemeClr val="bg1"/>
                </a:solidFill>
              </a:rPr>
              <a:t>Greco 2015 </a:t>
            </a:r>
            <a:r>
              <a:rPr lang="en-GB" altLang="en-US" sz="1400" dirty="0" err="1">
                <a:solidFill>
                  <a:schemeClr val="bg1"/>
                </a:solidFill>
              </a:rPr>
              <a:t>Mol</a:t>
            </a:r>
            <a:r>
              <a:rPr lang="en-GB" altLang="en-US" sz="1400" dirty="0">
                <a:solidFill>
                  <a:schemeClr val="bg1"/>
                </a:solidFill>
              </a:rPr>
              <a:t> </a:t>
            </a:r>
            <a:r>
              <a:rPr lang="en-GB" altLang="en-US" sz="1400" dirty="0" err="1">
                <a:solidFill>
                  <a:schemeClr val="bg1"/>
                </a:solidFill>
              </a:rPr>
              <a:t>Diagn</a:t>
            </a:r>
            <a:r>
              <a:rPr lang="en-GB" altLang="en-US" sz="1400" dirty="0">
                <a:solidFill>
                  <a:schemeClr val="bg1"/>
                </a:solidFill>
              </a:rPr>
              <a:t> </a:t>
            </a:r>
            <a:r>
              <a:rPr lang="en-GB" altLang="en-US" sz="1400" dirty="0" err="1">
                <a:solidFill>
                  <a:schemeClr val="bg1"/>
                </a:solidFill>
              </a:rPr>
              <a:t>Ther</a:t>
            </a:r>
            <a:r>
              <a:rPr lang="en-GB" altLang="en-US" sz="1400" dirty="0">
                <a:solidFill>
                  <a:schemeClr val="bg1"/>
                </a:solidFill>
              </a:rPr>
              <a:t>, Weiss et al 2012, Sanden et al 2012</a:t>
            </a:r>
          </a:p>
        </p:txBody>
      </p:sp>
    </p:spTree>
    <p:extLst>
      <p:ext uri="{BB962C8B-B14F-4D97-AF65-F5344CB8AC3E}">
        <p14:creationId xmlns:p14="http://schemas.microsoft.com/office/powerpoint/2010/main" val="161134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Guidelines and health economics in CUP profiling tests</a:t>
            </a:r>
            <a:endParaRPr lang="en-GB" dirty="0"/>
          </a:p>
        </p:txBody>
      </p:sp>
      <p:graphicFrame>
        <p:nvGraphicFramePr>
          <p:cNvPr id="7" name="Content Placeholder 6"/>
          <p:cNvGraphicFramePr>
            <a:graphicFrameLocks noGrp="1"/>
          </p:cNvGraphicFramePr>
          <p:nvPr>
            <p:ph idx="1"/>
            <p:extLst/>
          </p:nvPr>
        </p:nvGraphicFramePr>
        <p:xfrm>
          <a:off x="755576" y="1735399"/>
          <a:ext cx="8136904" cy="4465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4"/>
          <p:cNvSpPr>
            <a:spLocks noChangeArrowheads="1"/>
          </p:cNvSpPr>
          <p:nvPr/>
        </p:nvSpPr>
        <p:spPr bwMode="auto">
          <a:xfrm>
            <a:off x="-252536" y="6396335"/>
            <a:ext cx="94685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342900" indent="-342900" algn="r"/>
            <a:r>
              <a:rPr lang="en-GB" altLang="en-US" sz="1200" dirty="0">
                <a:solidFill>
                  <a:schemeClr val="bg1"/>
                </a:solidFill>
                <a:latin typeface="Calibri" pitchFamily="34" charset="0"/>
                <a:ea typeface="MS PGothic" pitchFamily="34" charset="-128"/>
                <a:hlinkClick r:id="rId7"/>
              </a:rPr>
              <a:t>https://www.nccn.org/professionals/physician_gls/f_guidelines.asp</a:t>
            </a:r>
            <a:r>
              <a:rPr lang="en-GB" altLang="en-US" sz="1200" dirty="0">
                <a:solidFill>
                  <a:schemeClr val="bg1"/>
                </a:solidFill>
                <a:latin typeface="Calibri" pitchFamily="34" charset="0"/>
                <a:ea typeface="MS PGothic" pitchFamily="34" charset="-128"/>
              </a:rPr>
              <a:t> </a:t>
            </a:r>
            <a:r>
              <a:rPr lang="en-GB" altLang="en-US" sz="1200" dirty="0">
                <a:solidFill>
                  <a:schemeClr val="bg1"/>
                </a:solidFill>
                <a:latin typeface="Calibri" pitchFamily="34" charset="0"/>
                <a:ea typeface="MS PGothic" pitchFamily="34" charset="-128"/>
                <a:hlinkClick r:id="rId8"/>
              </a:rPr>
              <a:t>http://www.ncbi.nlm.nih.gov/pubmedhealth/PMH0073073/pdf/TOC.pdf/</a:t>
            </a:r>
            <a:r>
              <a:rPr lang="en-GB" altLang="en-US" sz="1200" dirty="0">
                <a:solidFill>
                  <a:schemeClr val="bg1"/>
                </a:solidFill>
                <a:latin typeface="Calibri" pitchFamily="34" charset="0"/>
                <a:ea typeface="MS PGothic" pitchFamily="34" charset="-128"/>
              </a:rPr>
              <a:t>                                                                          </a:t>
            </a:r>
            <a:r>
              <a:rPr lang="en-GB" altLang="en-US" sz="1400" dirty="0" err="1">
                <a:solidFill>
                  <a:schemeClr val="bg1"/>
                </a:solidFill>
                <a:latin typeface="Calibri" pitchFamily="34" charset="0"/>
                <a:ea typeface="MS PGothic" pitchFamily="34" charset="-128"/>
              </a:rPr>
              <a:t>Hannouf</a:t>
            </a:r>
            <a:r>
              <a:rPr lang="en-GB" altLang="en-US" sz="1400" dirty="0">
                <a:solidFill>
                  <a:schemeClr val="bg1"/>
                </a:solidFill>
                <a:latin typeface="Calibri" pitchFamily="34" charset="0"/>
                <a:ea typeface="MS PGothic" pitchFamily="34" charset="-128"/>
              </a:rPr>
              <a:t> 2016 Pharmacogenomics  Journal, Prasad 2015 </a:t>
            </a:r>
            <a:r>
              <a:rPr lang="en-GB" altLang="en-US" sz="1400" dirty="0" err="1">
                <a:solidFill>
                  <a:schemeClr val="bg1"/>
                </a:solidFill>
                <a:latin typeface="Calibri" pitchFamily="34" charset="0"/>
                <a:ea typeface="MS PGothic" pitchFamily="34" charset="-128"/>
              </a:rPr>
              <a:t>Eur</a:t>
            </a:r>
            <a:r>
              <a:rPr lang="en-GB" altLang="en-US" sz="1400" dirty="0">
                <a:solidFill>
                  <a:schemeClr val="bg1"/>
                </a:solidFill>
                <a:latin typeface="Calibri" pitchFamily="34" charset="0"/>
                <a:ea typeface="MS PGothic" pitchFamily="34" charset="-128"/>
              </a:rPr>
              <a:t> J Cancer</a:t>
            </a:r>
          </a:p>
        </p:txBody>
      </p:sp>
    </p:spTree>
    <p:extLst>
      <p:ext uri="{BB962C8B-B14F-4D97-AF65-F5344CB8AC3E}">
        <p14:creationId xmlns:p14="http://schemas.microsoft.com/office/powerpoint/2010/main" val="131080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Where from, where going and how getting there?</a:t>
            </a:r>
          </a:p>
        </p:txBody>
      </p:sp>
      <p:graphicFrame>
        <p:nvGraphicFramePr>
          <p:cNvPr id="6" name="Diagram 5"/>
          <p:cNvGraphicFramePr/>
          <p:nvPr>
            <p:extLst/>
          </p:nvPr>
        </p:nvGraphicFramePr>
        <p:xfrm>
          <a:off x="6948264" y="1700213"/>
          <a:ext cx="1728192"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a:extLst>
              <a:ext uri="{FF2B5EF4-FFF2-40B4-BE49-F238E27FC236}">
                <a16:creationId xmlns:a16="http://schemas.microsoft.com/office/drawing/2014/main" id="{2D3726DA-5541-46AC-B39F-B56FB463A16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049228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Where from, where going and how getting there?</a:t>
            </a:r>
          </a:p>
        </p:txBody>
      </p:sp>
      <p:graphicFrame>
        <p:nvGraphicFramePr>
          <p:cNvPr id="6" name="Diagram 5"/>
          <p:cNvGraphicFramePr/>
          <p:nvPr>
            <p:extLst/>
          </p:nvPr>
        </p:nvGraphicFramePr>
        <p:xfrm>
          <a:off x="6948264" y="1700213"/>
          <a:ext cx="1728192"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nvPr>
        </p:nvGraphicFramePr>
        <p:xfrm>
          <a:off x="6948264" y="5085184"/>
          <a:ext cx="1728192" cy="12241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Content Placeholder 4">
            <a:extLst>
              <a:ext uri="{FF2B5EF4-FFF2-40B4-BE49-F238E27FC236}">
                <a16:creationId xmlns:a16="http://schemas.microsoft.com/office/drawing/2014/main" id="{0EF9AB3B-F311-47E5-B2A2-DF1922CB704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188914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Where from, where going and how getting there?</a:t>
            </a:r>
          </a:p>
        </p:txBody>
      </p:sp>
      <p:graphicFrame>
        <p:nvGraphicFramePr>
          <p:cNvPr id="6" name="Diagram 5"/>
          <p:cNvGraphicFramePr/>
          <p:nvPr>
            <p:extLst/>
          </p:nvPr>
        </p:nvGraphicFramePr>
        <p:xfrm>
          <a:off x="6948264" y="1700213"/>
          <a:ext cx="1728192"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nvPr>
        </p:nvGraphicFramePr>
        <p:xfrm>
          <a:off x="6948264" y="5085184"/>
          <a:ext cx="1728192" cy="12241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nvPr>
        </p:nvGraphicFramePr>
        <p:xfrm>
          <a:off x="2656135" y="4293096"/>
          <a:ext cx="1728192" cy="12241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Content Placeholder 4">
            <a:extLst>
              <a:ext uri="{FF2B5EF4-FFF2-40B4-BE49-F238E27FC236}">
                <a16:creationId xmlns:a16="http://schemas.microsoft.com/office/drawing/2014/main" id="{B07B96EC-BECB-43E7-8530-19B9AFA24D0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411173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F5FC-558D-4419-95F6-1C6D4F7BBEE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8E30791-D3C6-4232-8D8B-5DE4BD4CC1C7}"/>
              </a:ext>
            </a:extLst>
          </p:cNvPr>
          <p:cNvSpPr>
            <a:spLocks noGrp="1"/>
          </p:cNvSpPr>
          <p:nvPr>
            <p:ph idx="1"/>
          </p:nvPr>
        </p:nvSpPr>
        <p:spPr/>
        <p:txBody>
          <a:bodyPr>
            <a:normAutofit/>
          </a:bodyPr>
          <a:lstStyle/>
          <a:p>
            <a:endParaRPr lang="en-GB" dirty="0"/>
          </a:p>
          <a:p>
            <a:r>
              <a:rPr lang="en-GB" dirty="0"/>
              <a:t> </a:t>
            </a:r>
          </a:p>
        </p:txBody>
      </p:sp>
      <p:pic>
        <p:nvPicPr>
          <p:cNvPr id="4" name="Picture 3">
            <a:extLst>
              <a:ext uri="{FF2B5EF4-FFF2-40B4-BE49-F238E27FC236}">
                <a16:creationId xmlns:a16="http://schemas.microsoft.com/office/drawing/2014/main" id="{52B34C29-BDC9-41CB-97F8-84B2EF0E02CD}"/>
              </a:ext>
            </a:extLst>
          </p:cNvPr>
          <p:cNvPicPr>
            <a:picLocks noChangeAspect="1"/>
          </p:cNvPicPr>
          <p:nvPr/>
        </p:nvPicPr>
        <p:blipFill rotWithShape="1">
          <a:blip r:embed="rId2"/>
          <a:srcRect l="21649" t="12148" r="31888"/>
          <a:stretch/>
        </p:blipFill>
        <p:spPr>
          <a:xfrm>
            <a:off x="4788024" y="2605838"/>
            <a:ext cx="4006473" cy="4103480"/>
          </a:xfrm>
          <a:prstGeom prst="rect">
            <a:avLst/>
          </a:prstGeom>
        </p:spPr>
      </p:pic>
      <p:pic>
        <p:nvPicPr>
          <p:cNvPr id="5" name="Content Placeholder 4">
            <a:extLst>
              <a:ext uri="{FF2B5EF4-FFF2-40B4-BE49-F238E27FC236}">
                <a16:creationId xmlns:a16="http://schemas.microsoft.com/office/drawing/2014/main" id="{05D5E187-AB9F-443E-8C0D-96F8191C0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10" y="388185"/>
            <a:ext cx="3875123" cy="4464496"/>
          </a:xfrm>
          <a:prstGeom prst="rect">
            <a:avLst/>
          </a:prstGeom>
        </p:spPr>
      </p:pic>
    </p:spTree>
    <p:extLst>
      <p:ext uri="{BB962C8B-B14F-4D97-AF65-F5344CB8AC3E}">
        <p14:creationId xmlns:p14="http://schemas.microsoft.com/office/powerpoint/2010/main" val="199539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“Favourable” / “good prognosis” CUPs more defined and going to site-specific MDTs</a:t>
            </a:r>
          </a:p>
        </p:txBody>
      </p:sp>
      <p:pic>
        <p:nvPicPr>
          <p:cNvPr id="4608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0619"/>
          <a:stretch/>
        </p:blipFill>
        <p:spPr>
          <a:xfrm>
            <a:off x="2609298" y="1772816"/>
            <a:ext cx="6392446" cy="3168352"/>
          </a:xfrm>
        </p:spPr>
      </p:pic>
      <p:sp>
        <p:nvSpPr>
          <p:cNvPr id="9" name="Text Placeholder 2"/>
          <p:cNvSpPr txBox="1">
            <a:spLocks/>
          </p:cNvSpPr>
          <p:nvPr/>
        </p:nvSpPr>
        <p:spPr bwMode="auto">
          <a:xfrm>
            <a:off x="2625801" y="5157192"/>
            <a:ext cx="6269037"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Char char="•"/>
              <a:defRPr>
                <a:solidFill>
                  <a:schemeClr val="tx1"/>
                </a:solidFill>
                <a:latin typeface="+mn-lt"/>
              </a:defRPr>
            </a:lvl3pPr>
            <a:lvl4pPr marL="1600200" indent="-228600" algn="l" rtl="0" eaLnBrk="0" fontAlgn="base" hangingPunct="0">
              <a:spcBef>
                <a:spcPct val="20000"/>
              </a:spcBef>
              <a:spcAft>
                <a:spcPct val="0"/>
              </a:spcAft>
              <a:buClr>
                <a:schemeClr val="bg2"/>
              </a:buClr>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Char char="»"/>
              <a:defRPr sz="1600">
                <a:solidFill>
                  <a:schemeClr val="tx1"/>
                </a:solidFill>
                <a:latin typeface="+mn-lt"/>
              </a:defRPr>
            </a:lvl5pPr>
            <a:lvl6pPr marL="2514600" indent="-228600" algn="l" rtl="0" fontAlgn="base">
              <a:spcBef>
                <a:spcPct val="20000"/>
              </a:spcBef>
              <a:spcAft>
                <a:spcPct val="0"/>
              </a:spcAft>
              <a:buClr>
                <a:schemeClr val="bg2"/>
              </a:buClr>
              <a:buChar char="»"/>
              <a:defRPr sz="1600">
                <a:solidFill>
                  <a:schemeClr val="tx1"/>
                </a:solidFill>
                <a:latin typeface="+mn-lt"/>
              </a:defRPr>
            </a:lvl6pPr>
            <a:lvl7pPr marL="2971800" indent="-228600" algn="l" rtl="0" fontAlgn="base">
              <a:spcBef>
                <a:spcPct val="20000"/>
              </a:spcBef>
              <a:spcAft>
                <a:spcPct val="0"/>
              </a:spcAft>
              <a:buClr>
                <a:schemeClr val="bg2"/>
              </a:buClr>
              <a:buChar char="»"/>
              <a:defRPr sz="1600">
                <a:solidFill>
                  <a:schemeClr val="tx1"/>
                </a:solidFill>
                <a:latin typeface="+mn-lt"/>
              </a:defRPr>
            </a:lvl7pPr>
            <a:lvl8pPr marL="3429000" indent="-228600" algn="l" rtl="0" fontAlgn="base">
              <a:spcBef>
                <a:spcPct val="20000"/>
              </a:spcBef>
              <a:spcAft>
                <a:spcPct val="0"/>
              </a:spcAft>
              <a:buClr>
                <a:schemeClr val="bg2"/>
              </a:buClr>
              <a:buChar char="»"/>
              <a:defRPr sz="1600">
                <a:solidFill>
                  <a:schemeClr val="tx1"/>
                </a:solidFill>
                <a:latin typeface="+mn-lt"/>
              </a:defRPr>
            </a:lvl8pPr>
            <a:lvl9pPr marL="3886200" indent="-228600" algn="l" rtl="0" fontAlgn="base">
              <a:spcBef>
                <a:spcPct val="20000"/>
              </a:spcBef>
              <a:spcAft>
                <a:spcPct val="0"/>
              </a:spcAft>
              <a:buClr>
                <a:schemeClr val="bg2"/>
              </a:buClr>
              <a:buChar char="»"/>
              <a:defRPr sz="1600">
                <a:solidFill>
                  <a:schemeClr val="tx1"/>
                </a:solidFill>
                <a:latin typeface="+mn-lt"/>
              </a:defRPr>
            </a:lvl9pPr>
          </a:lstStyle>
          <a:p>
            <a:pPr lvl="0"/>
            <a:r>
              <a:rPr lang="en-GB" sz="1800" b="0" dirty="0"/>
              <a:t>Consolidation of “good prognosis” subsets: 20-30%</a:t>
            </a:r>
          </a:p>
          <a:p>
            <a:pPr lvl="0"/>
            <a:r>
              <a:rPr lang="en-GB" sz="1800" b="0" dirty="0"/>
              <a:t>Outcome and treatment as for similar stage with known cancer (</a:t>
            </a:r>
            <a:r>
              <a:rPr lang="en-GB" sz="1800" b="0" dirty="0" err="1"/>
              <a:t>Pavlidis</a:t>
            </a:r>
            <a:r>
              <a:rPr lang="en-GB" sz="1800" b="0" dirty="0"/>
              <a:t> &amp; Pentheroudakis; Greco)</a:t>
            </a:r>
          </a:p>
        </p:txBody>
      </p:sp>
      <p:sp>
        <p:nvSpPr>
          <p:cNvPr id="5" name="Rounded Rectangle 4"/>
          <p:cNvSpPr/>
          <p:nvPr/>
        </p:nvSpPr>
        <p:spPr>
          <a:xfrm>
            <a:off x="4716016" y="5141883"/>
            <a:ext cx="3600400" cy="4320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Box 8"/>
          <p:cNvSpPr txBox="1">
            <a:spLocks noChangeArrowheads="1"/>
          </p:cNvSpPr>
          <p:nvPr/>
        </p:nvSpPr>
        <p:spPr bwMode="auto">
          <a:xfrm>
            <a:off x="1550988" y="6619875"/>
            <a:ext cx="7596187"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Char char="•"/>
              <a:defRPr sz="2400">
                <a:solidFill>
                  <a:schemeClr val="tx1"/>
                </a:solidFill>
                <a:latin typeface="Arial" panose="020B0604020202020204" pitchFamily="34" charset="0"/>
              </a:defRPr>
            </a:lvl1pPr>
            <a:lvl2pPr marL="742950" indent="-285750">
              <a:spcBef>
                <a:spcPct val="20000"/>
              </a:spcBef>
              <a:buClr>
                <a:schemeClr val="bg2"/>
              </a:buClr>
              <a:buChar char="–"/>
              <a:defRPr sz="2000">
                <a:solidFill>
                  <a:schemeClr val="tx1"/>
                </a:solidFill>
                <a:latin typeface="Arial" panose="020B0604020202020204" pitchFamily="34" charset="0"/>
              </a:defRPr>
            </a:lvl2pPr>
            <a:lvl3pPr marL="1143000" indent="-228600">
              <a:spcBef>
                <a:spcPct val="20000"/>
              </a:spcBef>
              <a:buClr>
                <a:schemeClr val="bg2"/>
              </a:buClr>
              <a:buChar char="•"/>
              <a:defRPr>
                <a:solidFill>
                  <a:schemeClr val="tx1"/>
                </a:solidFill>
                <a:latin typeface="Arial" panose="020B0604020202020204" pitchFamily="34" charset="0"/>
              </a:defRPr>
            </a:lvl3pPr>
            <a:lvl4pPr marL="1600200" indent="-228600">
              <a:spcBef>
                <a:spcPct val="20000"/>
              </a:spcBef>
              <a:buClr>
                <a:schemeClr val="bg2"/>
              </a:buClr>
              <a:buChar char="–"/>
              <a:defRPr sz="1600">
                <a:solidFill>
                  <a:schemeClr val="tx1"/>
                </a:solidFill>
                <a:latin typeface="Arial" panose="020B0604020202020204" pitchFamily="34" charset="0"/>
              </a:defRPr>
            </a:lvl4pPr>
            <a:lvl5pPr marL="2057400" indent="-228600">
              <a:spcBef>
                <a:spcPct val="20000"/>
              </a:spcBef>
              <a:buClr>
                <a:schemeClr val="bg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9pPr>
          </a:lstStyle>
          <a:p>
            <a:pPr algn="r">
              <a:lnSpc>
                <a:spcPct val="80000"/>
              </a:lnSpc>
              <a:buClr>
                <a:srgbClr val="FFFFFF"/>
              </a:buClr>
              <a:buNone/>
            </a:pPr>
            <a:r>
              <a:rPr lang="en-GB" sz="1200" dirty="0">
                <a:solidFill>
                  <a:srgbClr val="FFFFFF"/>
                </a:solidFill>
                <a:cs typeface="Arial" panose="020B0604020202020204" pitchFamily="34" charset="0"/>
              </a:rPr>
              <a:t>ESMO (European Society Medical Oncology), </a:t>
            </a:r>
            <a:r>
              <a:rPr lang="en-GB" sz="1200" dirty="0" err="1">
                <a:solidFill>
                  <a:srgbClr val="FFFFFF"/>
                </a:solidFill>
                <a:cs typeface="Arial" panose="020B0604020202020204" pitchFamily="34" charset="0"/>
              </a:rPr>
              <a:t>Fizazi</a:t>
            </a:r>
            <a:r>
              <a:rPr lang="en-GB" sz="1200" dirty="0">
                <a:solidFill>
                  <a:srgbClr val="FFFFFF"/>
                </a:solidFill>
                <a:cs typeface="Arial" panose="020B0604020202020204" pitchFamily="34" charset="0"/>
              </a:rPr>
              <a:t> et al 2015</a:t>
            </a:r>
          </a:p>
        </p:txBody>
      </p:sp>
    </p:spTree>
    <p:extLst>
      <p:ext uri="{BB962C8B-B14F-4D97-AF65-F5344CB8AC3E}">
        <p14:creationId xmlns:p14="http://schemas.microsoft.com/office/powerpoint/2010/main" val="1490500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CUP definitions with MDT approach</a:t>
            </a:r>
          </a:p>
        </p:txBody>
      </p:sp>
      <p:graphicFrame>
        <p:nvGraphicFramePr>
          <p:cNvPr id="4" name="Content Placeholder 3"/>
          <p:cNvGraphicFramePr>
            <a:graphicFrameLocks noGrp="1"/>
          </p:cNvGraphicFramePr>
          <p:nvPr>
            <p:ph idx="1"/>
            <p:extLst/>
          </p:nvPr>
        </p:nvGraphicFramePr>
        <p:xfrm>
          <a:off x="498868" y="1412776"/>
          <a:ext cx="5040560" cy="4485640"/>
        </p:xfrm>
        <a:graphic>
          <a:graphicData uri="http://schemas.openxmlformats.org/drawingml/2006/table">
            <a:tbl>
              <a:tblPr bandRow="1">
                <a:tableStyleId>{3C2FFA5D-87B4-456A-9821-1D502468CF0F}</a:tableStyleId>
              </a:tblPr>
              <a:tblGrid>
                <a:gridCol w="1310084">
                  <a:extLst>
                    <a:ext uri="{9D8B030D-6E8A-4147-A177-3AD203B41FA5}">
                      <a16:colId xmlns:a16="http://schemas.microsoft.com/office/drawing/2014/main" val="20000"/>
                    </a:ext>
                  </a:extLst>
                </a:gridCol>
                <a:gridCol w="3730476">
                  <a:extLst>
                    <a:ext uri="{9D8B030D-6E8A-4147-A177-3AD203B41FA5}">
                      <a16:colId xmlns:a16="http://schemas.microsoft.com/office/drawing/2014/main" val="20001"/>
                    </a:ext>
                  </a:extLst>
                </a:gridCol>
              </a:tblGrid>
              <a:tr h="370840">
                <a:tc>
                  <a:txBody>
                    <a:bodyPr/>
                    <a:lstStyle/>
                    <a:p>
                      <a:endParaRPr lang="en-GB" sz="1600" dirty="0"/>
                    </a:p>
                  </a:txBody>
                  <a:tcPr marL="68506" marR="68506"/>
                </a:tc>
                <a:tc>
                  <a:txBody>
                    <a:bodyPr/>
                    <a:lstStyle/>
                    <a:p>
                      <a:endParaRPr lang="en-GB" sz="1600" dirty="0"/>
                    </a:p>
                  </a:txBody>
                  <a:tcPr marL="68506" marR="68506"/>
                </a:tc>
                <a:extLst>
                  <a:ext uri="{0D108BD9-81ED-4DB2-BD59-A6C34878D82A}">
                    <a16:rowId xmlns:a16="http://schemas.microsoft.com/office/drawing/2014/main" val="10000"/>
                  </a:ext>
                </a:extLst>
              </a:tr>
              <a:tr h="370840">
                <a:tc>
                  <a:txBody>
                    <a:bodyPr/>
                    <a:lstStyle/>
                    <a:p>
                      <a:pPr algn="l"/>
                      <a:r>
                        <a:rPr lang="en-GB" sz="1400" b="1" u="none" strike="noStrike" baseline="0" dirty="0"/>
                        <a:t>Malignancy of</a:t>
                      </a:r>
                    </a:p>
                    <a:p>
                      <a:pPr algn="l"/>
                      <a:r>
                        <a:rPr lang="en-GB" sz="1400" b="1" u="none" strike="noStrike" baseline="0" dirty="0"/>
                        <a:t>undefined primary</a:t>
                      </a:r>
                    </a:p>
                    <a:p>
                      <a:pPr algn="l"/>
                      <a:r>
                        <a:rPr lang="en-GB" sz="1400" b="1" u="none" strike="noStrike" baseline="0" dirty="0"/>
                        <a:t>origin </a:t>
                      </a:r>
                      <a:r>
                        <a:rPr lang="en-GB" sz="1400" u="none" strike="noStrike" baseline="0" dirty="0"/>
                        <a:t>(MUO)</a:t>
                      </a:r>
                      <a:endParaRPr lang="en-GB" sz="1400" b="0" i="0" u="none" strike="noStrike" baseline="0" dirty="0">
                        <a:solidFill>
                          <a:srgbClr val="282828"/>
                        </a:solidFill>
                        <a:latin typeface="Lato"/>
                      </a:endParaRPr>
                    </a:p>
                  </a:txBody>
                  <a:tcPr marL="68506" marR="68506"/>
                </a:tc>
                <a:tc>
                  <a:txBody>
                    <a:bodyPr/>
                    <a:lstStyle/>
                    <a:p>
                      <a:pPr algn="l"/>
                      <a:r>
                        <a:rPr lang="en-GB" sz="1400" b="1" u="none" strike="noStrike" baseline="0" dirty="0"/>
                        <a:t>Metastatic malignancy </a:t>
                      </a:r>
                      <a:r>
                        <a:rPr lang="en-GB" sz="1400" u="none" strike="noStrike" baseline="0" dirty="0"/>
                        <a:t>identified on the basis of a limited number of tests, </a:t>
                      </a:r>
                      <a:r>
                        <a:rPr lang="en-GB" sz="1400" b="1" u="none" strike="noStrike" baseline="0" dirty="0"/>
                        <a:t>without an obvious primary site, before comprehensive investigation.</a:t>
                      </a:r>
                      <a:endParaRPr lang="en-GB" sz="1400" b="1" dirty="0"/>
                    </a:p>
                  </a:txBody>
                  <a:tcPr marL="68506" marR="68506"/>
                </a:tc>
                <a:extLst>
                  <a:ext uri="{0D108BD9-81ED-4DB2-BD59-A6C34878D82A}">
                    <a16:rowId xmlns:a16="http://schemas.microsoft.com/office/drawing/2014/main" val="10001"/>
                  </a:ext>
                </a:extLst>
              </a:tr>
              <a:tr h="370840">
                <a:tc>
                  <a:txBody>
                    <a:bodyPr/>
                    <a:lstStyle/>
                    <a:p>
                      <a:pPr algn="l"/>
                      <a:r>
                        <a:rPr lang="en-GB" sz="1400" b="0" u="none" strike="noStrike" baseline="0" dirty="0"/>
                        <a:t>Provisional</a:t>
                      </a:r>
                    </a:p>
                    <a:p>
                      <a:pPr algn="l"/>
                      <a:r>
                        <a:rPr lang="en-GB" sz="1400" b="0" u="none" strike="noStrike" baseline="0" dirty="0"/>
                        <a:t>carcinoma of</a:t>
                      </a:r>
                    </a:p>
                    <a:p>
                      <a:pPr algn="l"/>
                      <a:r>
                        <a:rPr lang="en-GB" sz="1400" b="0" u="none" strike="noStrike" baseline="0" dirty="0"/>
                        <a:t>unknown </a:t>
                      </a:r>
                      <a:r>
                        <a:rPr lang="en-GB" sz="1400" u="none" strike="noStrike" baseline="0" dirty="0"/>
                        <a:t>primary</a:t>
                      </a:r>
                    </a:p>
                    <a:p>
                      <a:pPr algn="l"/>
                      <a:r>
                        <a:rPr lang="en-GB" sz="1400" u="none" strike="noStrike" baseline="0" dirty="0"/>
                        <a:t>origin (</a:t>
                      </a:r>
                      <a:r>
                        <a:rPr lang="en-GB" sz="1400" b="1" u="none" strike="noStrike" baseline="0" dirty="0"/>
                        <a:t>provisional</a:t>
                      </a:r>
                    </a:p>
                    <a:p>
                      <a:pPr algn="l"/>
                      <a:r>
                        <a:rPr lang="en-GB" sz="1400" b="1" u="none" strike="noStrike" baseline="0" dirty="0"/>
                        <a:t>CUP</a:t>
                      </a:r>
                      <a:r>
                        <a:rPr lang="en-GB" sz="1400" u="none" strike="noStrike" baseline="0" dirty="0"/>
                        <a:t>)</a:t>
                      </a:r>
                      <a:endParaRPr lang="en-GB" sz="1400" dirty="0"/>
                    </a:p>
                  </a:txBody>
                  <a:tcPr marL="68506" marR="68506"/>
                </a:tc>
                <a:tc>
                  <a:txBody>
                    <a:bodyPr/>
                    <a:lstStyle/>
                    <a:p>
                      <a:pPr algn="l"/>
                      <a:r>
                        <a:rPr lang="en-GB" sz="1400" b="1" u="none" strike="noStrike" baseline="0" dirty="0"/>
                        <a:t>Metastatic epithelial or neuro-endocrine malignancy identified on the basis of histology or cytology, with no primary site detected </a:t>
                      </a:r>
                      <a:r>
                        <a:rPr lang="en-GB" sz="1400" u="none" strike="noStrike" baseline="0" dirty="0"/>
                        <a:t>despite a </a:t>
                      </a:r>
                      <a:r>
                        <a:rPr lang="en-GB" sz="1400" b="1" u="none" strike="noStrike" baseline="0" dirty="0"/>
                        <a:t>selected initial screen </a:t>
                      </a:r>
                      <a:r>
                        <a:rPr lang="en-GB" sz="1400" u="none" strike="noStrike" baseline="0" dirty="0"/>
                        <a:t>of investigations, before specialist review and possible further specialised investigations.</a:t>
                      </a:r>
                      <a:endParaRPr lang="en-GB" sz="1400" dirty="0"/>
                    </a:p>
                  </a:txBody>
                  <a:tcPr marL="68506" marR="68506"/>
                </a:tc>
                <a:extLst>
                  <a:ext uri="{0D108BD9-81ED-4DB2-BD59-A6C34878D82A}">
                    <a16:rowId xmlns:a16="http://schemas.microsoft.com/office/drawing/2014/main" val="10002"/>
                  </a:ext>
                </a:extLst>
              </a:tr>
              <a:tr h="370840">
                <a:tc>
                  <a:txBody>
                    <a:bodyPr/>
                    <a:lstStyle/>
                    <a:p>
                      <a:pPr algn="l"/>
                      <a:r>
                        <a:rPr lang="en-GB" sz="1400" b="0" u="none" strike="noStrike" kern="1200" baseline="0" dirty="0">
                          <a:solidFill>
                            <a:schemeClr val="dk1"/>
                          </a:solidFill>
                          <a:latin typeface="+mn-lt"/>
                          <a:ea typeface="+mn-ea"/>
                          <a:cs typeface="+mn-cs"/>
                        </a:rPr>
                        <a:t>Confirmed</a:t>
                      </a:r>
                    </a:p>
                    <a:p>
                      <a:pPr algn="l"/>
                      <a:r>
                        <a:rPr lang="en-GB" sz="1400" b="0" u="none" strike="noStrike" kern="1200" baseline="0" dirty="0">
                          <a:solidFill>
                            <a:schemeClr val="dk1"/>
                          </a:solidFill>
                          <a:latin typeface="+mn-lt"/>
                          <a:ea typeface="+mn-ea"/>
                          <a:cs typeface="+mn-cs"/>
                        </a:rPr>
                        <a:t>carcinoma of</a:t>
                      </a:r>
                    </a:p>
                    <a:p>
                      <a:pPr algn="l"/>
                      <a:r>
                        <a:rPr lang="en-GB" sz="1400" b="0" u="none" strike="noStrike" kern="1200" baseline="0" dirty="0">
                          <a:solidFill>
                            <a:schemeClr val="dk1"/>
                          </a:solidFill>
                          <a:latin typeface="+mn-lt"/>
                          <a:ea typeface="+mn-ea"/>
                          <a:cs typeface="+mn-cs"/>
                        </a:rPr>
                        <a:t>unknown </a:t>
                      </a:r>
                      <a:r>
                        <a:rPr lang="en-GB" sz="1400" u="none" strike="noStrike" kern="1200" baseline="0" dirty="0">
                          <a:solidFill>
                            <a:schemeClr val="dk1"/>
                          </a:solidFill>
                          <a:latin typeface="+mn-lt"/>
                          <a:ea typeface="+mn-ea"/>
                          <a:cs typeface="+mn-cs"/>
                        </a:rPr>
                        <a:t>primary</a:t>
                      </a:r>
                    </a:p>
                    <a:p>
                      <a:pPr algn="l"/>
                      <a:r>
                        <a:rPr lang="en-GB" sz="1400" u="none" strike="noStrike" kern="1200" baseline="0" dirty="0">
                          <a:solidFill>
                            <a:schemeClr val="dk1"/>
                          </a:solidFill>
                          <a:latin typeface="+mn-lt"/>
                          <a:ea typeface="+mn-ea"/>
                          <a:cs typeface="+mn-cs"/>
                        </a:rPr>
                        <a:t>origin (</a:t>
                      </a:r>
                      <a:r>
                        <a:rPr lang="en-GB" sz="1400" b="1" u="none" strike="noStrike" kern="1200" baseline="0" dirty="0">
                          <a:solidFill>
                            <a:schemeClr val="dk1"/>
                          </a:solidFill>
                          <a:latin typeface="+mn-lt"/>
                          <a:ea typeface="+mn-ea"/>
                          <a:cs typeface="+mn-cs"/>
                        </a:rPr>
                        <a:t>confirmed</a:t>
                      </a:r>
                    </a:p>
                    <a:p>
                      <a:pPr algn="l"/>
                      <a:r>
                        <a:rPr lang="en-GB" sz="1400" b="1" u="none" strike="noStrike" kern="1200" baseline="0" dirty="0">
                          <a:solidFill>
                            <a:schemeClr val="dk1"/>
                          </a:solidFill>
                          <a:latin typeface="+mn-lt"/>
                          <a:ea typeface="+mn-ea"/>
                          <a:cs typeface="+mn-cs"/>
                        </a:rPr>
                        <a:t>CUP</a:t>
                      </a:r>
                      <a:r>
                        <a:rPr lang="en-GB" sz="1400" u="none" strike="noStrike" kern="1200" baseline="0" dirty="0">
                          <a:solidFill>
                            <a:schemeClr val="dk1"/>
                          </a:solidFill>
                          <a:latin typeface="+mn-lt"/>
                          <a:ea typeface="+mn-ea"/>
                          <a:cs typeface="+mn-cs"/>
                        </a:rPr>
                        <a:t>)</a:t>
                      </a:r>
                    </a:p>
                  </a:txBody>
                  <a:tcPr marL="68506" marR="68506"/>
                </a:tc>
                <a:tc>
                  <a:txBody>
                    <a:bodyPr/>
                    <a:lstStyle/>
                    <a:p>
                      <a:pPr algn="l"/>
                      <a:r>
                        <a:rPr lang="en-GB" sz="1400" b="1" u="none" strike="noStrike" kern="1200" baseline="0" dirty="0">
                          <a:solidFill>
                            <a:schemeClr val="dk1"/>
                          </a:solidFill>
                          <a:latin typeface="+mn-lt"/>
                          <a:ea typeface="+mn-ea"/>
                          <a:cs typeface="+mn-cs"/>
                        </a:rPr>
                        <a:t>Metastatic epithelial or neuro-endocrine malignancy identified on the basis of final histology, with no primary site detected</a:t>
                      </a:r>
                      <a:r>
                        <a:rPr lang="en-GB" sz="1400" u="none" strike="noStrike" kern="1200" baseline="0" dirty="0">
                          <a:solidFill>
                            <a:schemeClr val="dk1"/>
                          </a:solidFill>
                          <a:latin typeface="+mn-lt"/>
                          <a:ea typeface="+mn-ea"/>
                          <a:cs typeface="+mn-cs"/>
                        </a:rPr>
                        <a:t> despite a selected initial screen of investigations, </a:t>
                      </a:r>
                      <a:r>
                        <a:rPr lang="en-GB" sz="1400" b="1" u="none" strike="noStrike" kern="1200" baseline="0" dirty="0">
                          <a:solidFill>
                            <a:schemeClr val="dk1"/>
                          </a:solidFill>
                          <a:latin typeface="+mn-lt"/>
                          <a:ea typeface="+mn-ea"/>
                          <a:cs typeface="+mn-cs"/>
                        </a:rPr>
                        <a:t>specialist review, and further specialised investigations</a:t>
                      </a:r>
                      <a:r>
                        <a:rPr lang="en-GB" sz="1400" u="none" strike="noStrike" kern="1200" baseline="0" dirty="0">
                          <a:solidFill>
                            <a:schemeClr val="dk1"/>
                          </a:solidFill>
                          <a:latin typeface="+mn-lt"/>
                          <a:ea typeface="+mn-ea"/>
                          <a:cs typeface="+mn-cs"/>
                        </a:rPr>
                        <a:t> as appropriate.</a:t>
                      </a:r>
                    </a:p>
                  </a:txBody>
                  <a:tcPr marL="68506" marR="68506"/>
                </a:tc>
                <a:extLst>
                  <a:ext uri="{0D108BD9-81ED-4DB2-BD59-A6C34878D82A}">
                    <a16:rowId xmlns:a16="http://schemas.microsoft.com/office/drawing/2014/main" val="10003"/>
                  </a:ext>
                </a:extLst>
              </a:tr>
            </a:tbl>
          </a:graphicData>
        </a:graphic>
      </p:graphicFrame>
      <p:sp>
        <p:nvSpPr>
          <p:cNvPr id="6" name="TextBox 5"/>
          <p:cNvSpPr txBox="1"/>
          <p:nvPr/>
        </p:nvSpPr>
        <p:spPr>
          <a:xfrm>
            <a:off x="179512" y="6457890"/>
            <a:ext cx="8964488" cy="400110"/>
          </a:xfrm>
          <a:prstGeom prst="rect">
            <a:avLst/>
          </a:prstGeom>
          <a:noFill/>
        </p:spPr>
        <p:txBody>
          <a:bodyPr wrap="square" rtlCol="0">
            <a:spAutoFit/>
          </a:bodyPr>
          <a:lstStyle/>
          <a:p>
            <a:pPr algn="r"/>
            <a:r>
              <a:rPr lang="en-GB" sz="1000" dirty="0">
                <a:solidFill>
                  <a:schemeClr val="bg1"/>
                </a:solidFill>
              </a:rPr>
              <a:t>NICE guidance/guideline on CUP, 2010 https://www.nice.org.uk/guidance/cg104/resources/metastatic-malignant-disease-of-unknown-primary-origin-diagnosis-and-management-of-metastatic-malignant-disease-of-unknown-primary-origin-35109328970437</a:t>
            </a:r>
          </a:p>
        </p:txBody>
      </p:sp>
      <p:graphicFrame>
        <p:nvGraphicFramePr>
          <p:cNvPr id="5" name="Diagram 4"/>
          <p:cNvGraphicFramePr/>
          <p:nvPr>
            <p:extLst/>
          </p:nvPr>
        </p:nvGraphicFramePr>
        <p:xfrm>
          <a:off x="5147842" y="2276872"/>
          <a:ext cx="396044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4"/>
          <p:cNvGraphicFramePr>
            <a:graphicFrameLocks/>
          </p:cNvGraphicFramePr>
          <p:nvPr>
            <p:extLst/>
          </p:nvPr>
        </p:nvGraphicFramePr>
        <p:xfrm>
          <a:off x="6858997" y="4437112"/>
          <a:ext cx="2266453" cy="18722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Down Arrow 2"/>
          <p:cNvSpPr/>
          <p:nvPr/>
        </p:nvSpPr>
        <p:spPr>
          <a:xfrm>
            <a:off x="8135888" y="3639778"/>
            <a:ext cx="1008112" cy="1440161"/>
          </a:xfrm>
          <a:prstGeom prst="downArrow">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Tree>
    <p:extLst>
      <p:ext uri="{BB962C8B-B14F-4D97-AF65-F5344CB8AC3E}">
        <p14:creationId xmlns:p14="http://schemas.microsoft.com/office/powerpoint/2010/main" val="1573153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p:cNvPicPr>
            <a:picLocks noChangeAspect="1"/>
          </p:cNvPicPr>
          <p:nvPr/>
        </p:nvPicPr>
        <p:blipFill>
          <a:blip r:embed="rId3" cstate="print"/>
          <a:stretch>
            <a:fillRect/>
          </a:stretch>
        </p:blipFill>
        <p:spPr>
          <a:xfrm>
            <a:off x="2601605" y="1785505"/>
            <a:ext cx="6175171" cy="4575575"/>
          </a:xfrm>
          <a:prstGeom prst="rect">
            <a:avLst/>
          </a:prstGeom>
          <a:ln>
            <a:noFill/>
          </a:ln>
        </p:spPr>
      </p:pic>
      <p:sp>
        <p:nvSpPr>
          <p:cNvPr id="2" name="Title 1"/>
          <p:cNvSpPr>
            <a:spLocks noGrp="1"/>
          </p:cNvSpPr>
          <p:nvPr>
            <p:ph type="title"/>
          </p:nvPr>
        </p:nvSpPr>
        <p:spPr/>
        <p:txBody>
          <a:bodyPr/>
          <a:lstStyle/>
          <a:p>
            <a:r>
              <a:rPr lang="en-GB" dirty="0"/>
              <a:t>Summary of CUP Past, Present, Future</a:t>
            </a:r>
            <a:br>
              <a:rPr lang="en-GB" dirty="0"/>
            </a:br>
            <a:r>
              <a:rPr lang="en-GB" dirty="0"/>
              <a:t>Classification of CUP through the Decades</a:t>
            </a:r>
          </a:p>
        </p:txBody>
      </p:sp>
      <p:pic>
        <p:nvPicPr>
          <p:cNvPr id="5122" name="Picture 2"/>
          <p:cNvPicPr>
            <a:picLocks noChangeAspect="1" noChangeArrowheads="1"/>
          </p:cNvPicPr>
          <p:nvPr/>
        </p:nvPicPr>
        <p:blipFill>
          <a:blip r:embed="rId4" cstate="print"/>
          <a:srcRect/>
          <a:stretch>
            <a:fillRect/>
          </a:stretch>
        </p:blipFill>
        <p:spPr bwMode="auto">
          <a:xfrm>
            <a:off x="315524" y="6082232"/>
            <a:ext cx="1656184" cy="278848"/>
          </a:xfrm>
          <a:prstGeom prst="rect">
            <a:avLst/>
          </a:prstGeom>
          <a:noFill/>
        </p:spPr>
      </p:pic>
    </p:spTree>
    <p:extLst>
      <p:ext uri="{BB962C8B-B14F-4D97-AF65-F5344CB8AC3E}">
        <p14:creationId xmlns:p14="http://schemas.microsoft.com/office/powerpoint/2010/main" val="259012435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a:lstStyle/>
          <a:p>
            <a:r>
              <a:rPr lang="en-GB" altLang="en-US"/>
              <a:t>Conclusions: Pathology incl. IHC in CUP</a:t>
            </a:r>
          </a:p>
        </p:txBody>
      </p:sp>
      <p:sp>
        <p:nvSpPr>
          <p:cNvPr id="89091" name="Rectangle 3"/>
          <p:cNvSpPr>
            <a:spLocks noGrp="1"/>
          </p:cNvSpPr>
          <p:nvPr>
            <p:ph idx="1"/>
          </p:nvPr>
        </p:nvSpPr>
        <p:spPr>
          <a:xfrm>
            <a:off x="2616200" y="1825625"/>
            <a:ext cx="5899150" cy="4351338"/>
          </a:xfrm>
        </p:spPr>
        <p:txBody>
          <a:bodyPr/>
          <a:lstStyle/>
          <a:p>
            <a:r>
              <a:rPr lang="en-GB" altLang="en-US" dirty="0"/>
              <a:t>Pathology, with IHC if needed, remains “gold standard” in tumour classification, especially where:</a:t>
            </a:r>
          </a:p>
          <a:p>
            <a:pPr lvl="1"/>
            <a:r>
              <a:rPr lang="en-GB" altLang="en-US" dirty="0"/>
              <a:t>Tumour has obvious likely primary and/or</a:t>
            </a:r>
          </a:p>
          <a:p>
            <a:pPr lvl="1"/>
            <a:r>
              <a:rPr lang="en-GB" altLang="en-US" dirty="0"/>
              <a:t>Tumour is at least moderately differentiated and/or</a:t>
            </a:r>
          </a:p>
          <a:p>
            <a:pPr lvl="1"/>
            <a:r>
              <a:rPr lang="en-GB" altLang="en-US" dirty="0"/>
              <a:t>IHC results are classical and/or</a:t>
            </a:r>
          </a:p>
          <a:p>
            <a:pPr lvl="1"/>
            <a:r>
              <a:rPr lang="en-GB" altLang="en-US" dirty="0"/>
              <a:t>The clinical context is appropriate</a:t>
            </a:r>
          </a:p>
          <a:p>
            <a:r>
              <a:rPr lang="en-GB" altLang="en-US" dirty="0"/>
              <a:t>Optimal pathology enabled by: </a:t>
            </a:r>
          </a:p>
          <a:p>
            <a:pPr lvl="1"/>
            <a:r>
              <a:rPr lang="en-GB" altLang="en-US" dirty="0"/>
              <a:t>Standardised approach incl. IHC</a:t>
            </a:r>
          </a:p>
          <a:p>
            <a:pPr lvl="1"/>
            <a:r>
              <a:rPr lang="en-GB" altLang="en-US" dirty="0"/>
              <a:t>MDT approach to enable full clinical context and knowledge of potential treatments</a:t>
            </a:r>
          </a:p>
        </p:txBody>
      </p:sp>
      <p:pic>
        <p:nvPicPr>
          <p:cNvPr id="890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1844675"/>
            <a:ext cx="2227262"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900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en-GB" altLang="en-US" dirty="0"/>
              <a:t>Conclusions: CUP pathology unmet needs and morpho-molecular approaches</a:t>
            </a:r>
          </a:p>
        </p:txBody>
      </p:sp>
      <p:sp>
        <p:nvSpPr>
          <p:cNvPr id="61443" name="Rectangle 3"/>
          <p:cNvSpPr>
            <a:spLocks noGrp="1"/>
          </p:cNvSpPr>
          <p:nvPr>
            <p:ph idx="1"/>
          </p:nvPr>
        </p:nvSpPr>
        <p:spPr>
          <a:xfrm>
            <a:off x="2616200" y="1825624"/>
            <a:ext cx="5899150" cy="5032375"/>
          </a:xfrm>
        </p:spPr>
        <p:txBody>
          <a:bodyPr>
            <a:normAutofit lnSpcReduction="10000"/>
          </a:bodyPr>
          <a:lstStyle/>
          <a:p>
            <a:r>
              <a:rPr lang="en-GB" altLang="en-US" dirty="0"/>
              <a:t>Adenocarcinomas without obvious primary &amp; poorly differentiated cancers, esp. if:</a:t>
            </a:r>
          </a:p>
          <a:p>
            <a:pPr lvl="1"/>
            <a:r>
              <a:rPr lang="en-GB" altLang="en-US" dirty="0"/>
              <a:t>Current pathology equivocal for management or conflicting with clinical context</a:t>
            </a:r>
          </a:p>
          <a:p>
            <a:pPr lvl="1"/>
            <a:r>
              <a:rPr lang="en-GB" altLang="en-US" dirty="0"/>
              <a:t>Diagnosis either truly unknown or includes multiple possible differentials</a:t>
            </a:r>
          </a:p>
          <a:p>
            <a:pPr lvl="1"/>
            <a:r>
              <a:rPr lang="en-GB" altLang="en-US" dirty="0"/>
              <a:t>Limited tissue or </a:t>
            </a:r>
            <a:r>
              <a:rPr lang="en-GB" altLang="en-US" b="1" dirty="0"/>
              <a:t>time</a:t>
            </a:r>
            <a:r>
              <a:rPr lang="en-GB" altLang="en-US" dirty="0"/>
              <a:t>?</a:t>
            </a:r>
          </a:p>
          <a:p>
            <a:r>
              <a:rPr lang="en-GB" altLang="en-US" dirty="0"/>
              <a:t>Better prediction of treatment benefit</a:t>
            </a:r>
          </a:p>
          <a:p>
            <a:r>
              <a:rPr lang="en-GB" altLang="en-US" dirty="0"/>
              <a:t>Molecular profiling and screening for actionable mutations provide additional information, often potentially clinically significant incl. treatment guidance, but not yet included in most guidelines</a:t>
            </a:r>
          </a:p>
          <a:p>
            <a:r>
              <a:rPr lang="en-GB" altLang="en-US" dirty="0"/>
              <a:t>How best to use? And how to evidence towards funding and implementation of:</a:t>
            </a:r>
          </a:p>
          <a:p>
            <a:pPr lvl="1"/>
            <a:r>
              <a:rPr lang="en-GB" altLang="en-US" b="1" dirty="0"/>
              <a:t>Molecular classifiers for site/type</a:t>
            </a:r>
          </a:p>
          <a:p>
            <a:pPr lvl="1"/>
            <a:r>
              <a:rPr lang="en-GB" altLang="en-US" b="1" dirty="0"/>
              <a:t>Molecular analysis for actionable mutations</a:t>
            </a:r>
          </a:p>
          <a:p>
            <a:pPr lvl="1"/>
            <a:r>
              <a:rPr lang="en-GB" altLang="en-US" dirty="0"/>
              <a:t>Complementary &amp; in clinicopathological context</a:t>
            </a: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1844675"/>
            <a:ext cx="2227262"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417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r>
              <a:rPr lang="en-GB" altLang="en-US"/>
              <a:t>Acknowledgements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135306082"/>
              </p:ext>
            </p:extLst>
          </p:nvPr>
        </p:nvGraphicFramePr>
        <p:xfrm>
          <a:off x="1187624" y="980728"/>
          <a:ext cx="7705551" cy="5340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68" name="Text Box 5"/>
          <p:cNvSpPr txBox="1">
            <a:spLocks noChangeArrowheads="1"/>
          </p:cNvSpPr>
          <p:nvPr/>
        </p:nvSpPr>
        <p:spPr bwMode="auto">
          <a:xfrm>
            <a:off x="6927850" y="58959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Char char="•"/>
              <a:defRPr sz="2400">
                <a:solidFill>
                  <a:schemeClr val="tx1"/>
                </a:solidFill>
                <a:latin typeface="Arial" charset="0"/>
              </a:defRPr>
            </a:lvl1pPr>
            <a:lvl2pPr marL="742950" indent="-285750" eaLnBrk="0" hangingPunct="0">
              <a:spcBef>
                <a:spcPct val="20000"/>
              </a:spcBef>
              <a:buClr>
                <a:schemeClr val="bg2"/>
              </a:buClr>
              <a:buChar char="–"/>
              <a:defRPr sz="2000">
                <a:solidFill>
                  <a:schemeClr val="tx1"/>
                </a:solidFill>
                <a:latin typeface="Arial" charset="0"/>
              </a:defRPr>
            </a:lvl2pPr>
            <a:lvl3pPr marL="1143000" indent="-228600" eaLnBrk="0" hangingPunct="0">
              <a:spcBef>
                <a:spcPct val="20000"/>
              </a:spcBef>
              <a:buClr>
                <a:schemeClr val="bg2"/>
              </a:buClr>
              <a:buChar char="•"/>
              <a:defRPr>
                <a:solidFill>
                  <a:schemeClr val="tx1"/>
                </a:solidFill>
                <a:latin typeface="Arial" charset="0"/>
              </a:defRPr>
            </a:lvl3pPr>
            <a:lvl4pPr marL="1600200" indent="-228600" eaLnBrk="0" hangingPunct="0">
              <a:spcBef>
                <a:spcPct val="20000"/>
              </a:spcBef>
              <a:buClr>
                <a:schemeClr val="bg2"/>
              </a:buClr>
              <a:buChar char="–"/>
              <a:defRPr sz="1600">
                <a:solidFill>
                  <a:schemeClr val="tx1"/>
                </a:solidFill>
                <a:latin typeface="Arial" charset="0"/>
              </a:defRPr>
            </a:lvl4pPr>
            <a:lvl5pPr marL="2057400" indent="-228600" eaLnBrk="0" hangingPunct="0">
              <a:spcBef>
                <a:spcPct val="20000"/>
              </a:spcBef>
              <a:buClr>
                <a:schemeClr val="bg2"/>
              </a:buClr>
              <a:buChar char="»"/>
              <a:defRPr sz="1600">
                <a:solidFill>
                  <a:schemeClr val="tx1"/>
                </a:solidFill>
                <a:latin typeface="Arial"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pic>
        <p:nvPicPr>
          <p:cNvPr id="62469" name="Picture 6" descr="CRUK Logo for DIGITAL forma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5229225"/>
            <a:ext cx="23955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83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With these approaches, CUP incidence, which had increased, is now decreasing</a:t>
            </a:r>
          </a:p>
        </p:txBody>
      </p:sp>
      <p:sp>
        <p:nvSpPr>
          <p:cNvPr id="3" name="Text Placeholder 2"/>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sz="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690688"/>
            <a:ext cx="7809668" cy="469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44920" y="6572016"/>
            <a:ext cx="3018582" cy="276999"/>
          </a:xfrm>
          <a:prstGeom prst="rect">
            <a:avLst/>
          </a:prstGeom>
          <a:noFill/>
        </p:spPr>
        <p:txBody>
          <a:bodyPr wrap="none" rtlCol="0">
            <a:spAutoFit/>
          </a:bodyPr>
          <a:lstStyle/>
          <a:p>
            <a:pPr algn="r"/>
            <a:r>
              <a:rPr lang="en-US" sz="1200" dirty="0">
                <a:solidFill>
                  <a:schemeClr val="bg1"/>
                </a:solidFill>
              </a:rPr>
              <a:t>Brewster (2014). Cancer Epidemiology.</a:t>
            </a:r>
            <a:endParaRPr lang="en-GB" sz="1200" dirty="0">
              <a:solidFill>
                <a:schemeClr val="bg1"/>
              </a:solidFill>
            </a:endParaRPr>
          </a:p>
        </p:txBody>
      </p:sp>
    </p:spTree>
    <p:extLst>
      <p:ext uri="{BB962C8B-B14F-4D97-AF65-F5344CB8AC3E}">
        <p14:creationId xmlns:p14="http://schemas.microsoft.com/office/powerpoint/2010/main" val="409589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ltLang="en-US"/>
              <a:t>Outline</a:t>
            </a:r>
          </a:p>
        </p:txBody>
      </p:sp>
      <p:sp>
        <p:nvSpPr>
          <p:cNvPr id="5123" name="Rectangle 3"/>
          <p:cNvSpPr>
            <a:spLocks noGrp="1" noChangeArrowheads="1"/>
          </p:cNvSpPr>
          <p:nvPr>
            <p:ph idx="1"/>
          </p:nvPr>
        </p:nvSpPr>
        <p:spPr/>
        <p:txBody>
          <a:bodyPr>
            <a:normAutofit/>
          </a:bodyPr>
          <a:lstStyle/>
          <a:p>
            <a:pPr>
              <a:defRPr/>
            </a:pPr>
            <a:r>
              <a:rPr lang="en-GB" dirty="0"/>
              <a:t>Cancer of Unknown Primary</a:t>
            </a:r>
          </a:p>
          <a:p>
            <a:pPr>
              <a:defRPr/>
            </a:pPr>
            <a:r>
              <a:rPr lang="en-GB" dirty="0"/>
              <a:t>Pathology classification for cancer in general and CUP in particular including immunohistochemistry (IHC) (</a:t>
            </a:r>
            <a:r>
              <a:rPr lang="en-GB" dirty="0" err="1"/>
              <a:t>morphomolecular</a:t>
            </a:r>
            <a:r>
              <a:rPr lang="en-GB" dirty="0"/>
              <a:t> part 1)</a:t>
            </a:r>
          </a:p>
          <a:p>
            <a:pPr>
              <a:defRPr/>
            </a:pPr>
            <a:r>
              <a:rPr lang="en-GB" dirty="0"/>
              <a:t>Performance &amp; practice</a:t>
            </a:r>
          </a:p>
          <a:p>
            <a:pPr lvl="1">
              <a:defRPr/>
            </a:pPr>
            <a:r>
              <a:rPr lang="en-GB" dirty="0" err="1"/>
              <a:t>RCPath</a:t>
            </a:r>
            <a:r>
              <a:rPr lang="en-GB" dirty="0"/>
              <a:t> dataset</a:t>
            </a:r>
          </a:p>
          <a:p>
            <a:pPr lvl="1">
              <a:defRPr/>
            </a:pPr>
            <a:r>
              <a:rPr lang="en-GB" dirty="0"/>
              <a:t>CUP management through MDT approach</a:t>
            </a:r>
          </a:p>
          <a:p>
            <a:pPr>
              <a:defRPr/>
            </a:pPr>
            <a:r>
              <a:rPr lang="en-GB" b="1" dirty="0" err="1"/>
              <a:t>Morphomolecular</a:t>
            </a:r>
            <a:r>
              <a:rPr lang="en-GB" b="1" dirty="0"/>
              <a:t> approaches beyond IHC (part 2) </a:t>
            </a:r>
          </a:p>
          <a:p>
            <a:pPr lvl="1">
              <a:defRPr/>
            </a:pPr>
            <a:r>
              <a:rPr lang="en-GB" dirty="0"/>
              <a:t>What is CUP today - MUO through to provisional CUP, confirmed CUP - “residual CUP”? </a:t>
            </a:r>
          </a:p>
          <a:p>
            <a:pPr lvl="1">
              <a:defRPr/>
            </a:pPr>
            <a:r>
              <a:rPr lang="en-GB" dirty="0"/>
              <a:t>Main challenges in pathology esp. “residual CUP” and therefore unmet needs</a:t>
            </a:r>
          </a:p>
          <a:p>
            <a:pPr lvl="1">
              <a:defRPr/>
            </a:pPr>
            <a:r>
              <a:rPr lang="en-GB" dirty="0"/>
              <a:t>Approaches, implementation and next steps</a:t>
            </a:r>
          </a:p>
          <a:p>
            <a:pPr>
              <a:defRPr/>
            </a:pPr>
            <a:endParaRPr lang="en-GB" altLang="en-US" dirty="0"/>
          </a:p>
          <a:p>
            <a:pPr marL="0" indent="0">
              <a:buFontTx/>
              <a:buNone/>
              <a:defRPr/>
            </a:pPr>
            <a:endParaRPr lang="en-GB" altLang="en-US" dirty="0"/>
          </a:p>
        </p:txBody>
      </p:sp>
    </p:spTree>
    <p:extLst>
      <p:ext uri="{BB962C8B-B14F-4D97-AF65-F5344CB8AC3E}">
        <p14:creationId xmlns:p14="http://schemas.microsoft.com/office/powerpoint/2010/main" val="56976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CUP teams managing residual “unfavourable” or “poor prognosis” CUP</a:t>
            </a:r>
          </a:p>
        </p:txBody>
      </p:sp>
      <p:pic>
        <p:nvPicPr>
          <p:cNvPr id="4301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5809"/>
          <a:stretch/>
        </p:blipFill>
        <p:spPr bwMode="auto">
          <a:xfrm>
            <a:off x="323527" y="1690688"/>
            <a:ext cx="3693569" cy="469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2"/>
          <p:cNvSpPr txBox="1">
            <a:spLocks/>
          </p:cNvSpPr>
          <p:nvPr/>
        </p:nvSpPr>
        <p:spPr bwMode="auto">
          <a:xfrm>
            <a:off x="3635896" y="4068011"/>
            <a:ext cx="5040560" cy="362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Char char="•"/>
              <a:defRPr>
                <a:solidFill>
                  <a:schemeClr val="tx1"/>
                </a:solidFill>
                <a:latin typeface="+mn-lt"/>
              </a:defRPr>
            </a:lvl3pPr>
            <a:lvl4pPr marL="1600200" indent="-228600" algn="l" rtl="0" eaLnBrk="0" fontAlgn="base" hangingPunct="0">
              <a:spcBef>
                <a:spcPct val="20000"/>
              </a:spcBef>
              <a:spcAft>
                <a:spcPct val="0"/>
              </a:spcAft>
              <a:buClr>
                <a:schemeClr val="bg2"/>
              </a:buClr>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Char char="»"/>
              <a:defRPr sz="1600">
                <a:solidFill>
                  <a:schemeClr val="tx1"/>
                </a:solidFill>
                <a:latin typeface="+mn-lt"/>
              </a:defRPr>
            </a:lvl5pPr>
            <a:lvl6pPr marL="2514600" indent="-228600" algn="l" rtl="0" fontAlgn="base">
              <a:spcBef>
                <a:spcPct val="20000"/>
              </a:spcBef>
              <a:spcAft>
                <a:spcPct val="0"/>
              </a:spcAft>
              <a:buClr>
                <a:schemeClr val="bg2"/>
              </a:buClr>
              <a:buChar char="»"/>
              <a:defRPr sz="1600">
                <a:solidFill>
                  <a:schemeClr val="tx1"/>
                </a:solidFill>
                <a:latin typeface="+mn-lt"/>
              </a:defRPr>
            </a:lvl6pPr>
            <a:lvl7pPr marL="2971800" indent="-228600" algn="l" rtl="0" fontAlgn="base">
              <a:spcBef>
                <a:spcPct val="20000"/>
              </a:spcBef>
              <a:spcAft>
                <a:spcPct val="0"/>
              </a:spcAft>
              <a:buClr>
                <a:schemeClr val="bg2"/>
              </a:buClr>
              <a:buChar char="»"/>
              <a:defRPr sz="1600">
                <a:solidFill>
                  <a:schemeClr val="tx1"/>
                </a:solidFill>
                <a:latin typeface="+mn-lt"/>
              </a:defRPr>
            </a:lvl7pPr>
            <a:lvl8pPr marL="3429000" indent="-228600" algn="l" rtl="0" fontAlgn="base">
              <a:spcBef>
                <a:spcPct val="20000"/>
              </a:spcBef>
              <a:spcAft>
                <a:spcPct val="0"/>
              </a:spcAft>
              <a:buClr>
                <a:schemeClr val="bg2"/>
              </a:buClr>
              <a:buChar char="»"/>
              <a:defRPr sz="1600">
                <a:solidFill>
                  <a:schemeClr val="tx1"/>
                </a:solidFill>
                <a:latin typeface="+mn-lt"/>
              </a:defRPr>
            </a:lvl8pPr>
            <a:lvl9pPr marL="3886200" indent="-228600" algn="l" rtl="0" fontAlgn="base">
              <a:spcBef>
                <a:spcPct val="20000"/>
              </a:spcBef>
              <a:spcAft>
                <a:spcPct val="0"/>
              </a:spcAft>
              <a:buClr>
                <a:schemeClr val="bg2"/>
              </a:buClr>
              <a:buChar char="»"/>
              <a:defRPr sz="1600">
                <a:solidFill>
                  <a:schemeClr val="tx1"/>
                </a:solidFill>
                <a:latin typeface="+mn-lt"/>
              </a:defRPr>
            </a:lvl9pPr>
          </a:lstStyle>
          <a:p>
            <a:r>
              <a:rPr lang="en-GB" sz="2000" b="0" kern="0" dirty="0"/>
              <a:t>Residual “poor prognosis” CUP pathology is mainly:</a:t>
            </a:r>
          </a:p>
          <a:p>
            <a:pPr lvl="1"/>
            <a:r>
              <a:rPr lang="en-GB" sz="1600" b="0" kern="0" dirty="0"/>
              <a:t>Poorly differentiated tumour, or</a:t>
            </a:r>
          </a:p>
          <a:p>
            <a:pPr lvl="1"/>
            <a:r>
              <a:rPr lang="en-GB" sz="1600" b="0" kern="0" dirty="0"/>
              <a:t>Adenocarcinoma without obvious primary site, often positive for CK7 but not much else </a:t>
            </a:r>
            <a:endParaRPr lang="en-GB" b="0" kern="0" dirty="0"/>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2401" r="16318"/>
          <a:stretch/>
        </p:blipFill>
        <p:spPr bwMode="auto">
          <a:xfrm>
            <a:off x="3779912" y="1988840"/>
            <a:ext cx="5184576" cy="1774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47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lide3.mvls.gla.ac.uk/dih/dih_files/snapshots/snapshot-141008-085744-6410862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690689"/>
            <a:ext cx="3711575" cy="339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2"/>
          <p:cNvSpPr>
            <a:spLocks noGrp="1"/>
          </p:cNvSpPr>
          <p:nvPr>
            <p:ph type="title"/>
          </p:nvPr>
        </p:nvSpPr>
        <p:spPr/>
        <p:txBody>
          <a:bodyPr/>
          <a:lstStyle/>
          <a:p>
            <a:r>
              <a:rPr lang="en-GB" altLang="en-US"/>
              <a:t>Diagnostic difficulties: not enough tissue</a:t>
            </a:r>
          </a:p>
        </p:txBody>
      </p:sp>
      <p:sp>
        <p:nvSpPr>
          <p:cNvPr id="51203" name="Rectangle 3"/>
          <p:cNvSpPr>
            <a:spLocks noGrp="1"/>
          </p:cNvSpPr>
          <p:nvPr>
            <p:ph idx="1"/>
          </p:nvPr>
        </p:nvSpPr>
        <p:spPr>
          <a:xfrm>
            <a:off x="4324325" y="1690689"/>
            <a:ext cx="4087366" cy="4915743"/>
          </a:xfrm>
        </p:spPr>
        <p:txBody>
          <a:bodyPr>
            <a:normAutofit/>
          </a:bodyPr>
          <a:lstStyle/>
          <a:p>
            <a:pPr>
              <a:defRPr/>
            </a:pPr>
            <a:r>
              <a:rPr lang="en-GB" altLang="en-US" sz="2400" dirty="0"/>
              <a:t>After morphology, with IHC if needed, common diagnostic difficulties in classical tumour typing are with:</a:t>
            </a:r>
          </a:p>
          <a:p>
            <a:pPr lvl="1">
              <a:defRPr/>
            </a:pPr>
            <a:r>
              <a:rPr lang="en-GB" altLang="en-US" sz="2400" dirty="0"/>
              <a:t>Limited viable tissue </a:t>
            </a:r>
          </a:p>
          <a:p>
            <a:pPr lvl="2">
              <a:defRPr/>
            </a:pPr>
            <a:r>
              <a:rPr lang="en-GB" altLang="en-US" sz="2400" b="1" dirty="0"/>
              <a:t>Small samples </a:t>
            </a:r>
            <a:r>
              <a:rPr lang="en-GB" altLang="en-US" sz="2400" dirty="0"/>
              <a:t>especially if further testing requested at end of pathology processes</a:t>
            </a:r>
          </a:p>
          <a:p>
            <a:pPr lvl="2">
              <a:defRPr/>
            </a:pPr>
            <a:r>
              <a:rPr lang="en-GB" altLang="en-US" sz="2400" b="1" dirty="0"/>
              <a:t>Necrotic samples</a:t>
            </a:r>
          </a:p>
          <a:p>
            <a:pPr lvl="1">
              <a:defRPr/>
            </a:pPr>
            <a:r>
              <a:rPr lang="en-GB" altLang="en-US" sz="2700" b="1" dirty="0"/>
              <a:t>Unmet clinical need </a:t>
            </a:r>
            <a:r>
              <a:rPr lang="en-GB" altLang="en-US" sz="2700" dirty="0"/>
              <a:t>to address</a:t>
            </a:r>
          </a:p>
          <a:p>
            <a:pPr lvl="2">
              <a:defRPr/>
            </a:pPr>
            <a:endParaRPr lang="en-GB" altLang="en-US" sz="2400" dirty="0"/>
          </a:p>
        </p:txBody>
      </p:sp>
      <p:sp>
        <p:nvSpPr>
          <p:cNvPr id="41989" name="TextBox 1"/>
          <p:cNvSpPr txBox="1">
            <a:spLocks noChangeArrowheads="1"/>
          </p:cNvSpPr>
          <p:nvPr/>
        </p:nvSpPr>
        <p:spPr bwMode="auto">
          <a:xfrm>
            <a:off x="4035425" y="6165850"/>
            <a:ext cx="1841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Char char="•"/>
              <a:defRPr sz="2400">
                <a:solidFill>
                  <a:schemeClr val="tx1"/>
                </a:solidFill>
                <a:latin typeface="Arial" charset="0"/>
              </a:defRPr>
            </a:lvl1pPr>
            <a:lvl2pPr marL="742950" indent="-285750" eaLnBrk="0" hangingPunct="0">
              <a:spcBef>
                <a:spcPct val="20000"/>
              </a:spcBef>
              <a:buClr>
                <a:schemeClr val="bg2"/>
              </a:buClr>
              <a:buChar char="–"/>
              <a:defRPr sz="2000">
                <a:solidFill>
                  <a:schemeClr val="tx1"/>
                </a:solidFill>
                <a:latin typeface="Arial" charset="0"/>
              </a:defRPr>
            </a:lvl2pPr>
            <a:lvl3pPr marL="1143000" indent="-228600" eaLnBrk="0" hangingPunct="0">
              <a:spcBef>
                <a:spcPct val="20000"/>
              </a:spcBef>
              <a:buClr>
                <a:schemeClr val="bg2"/>
              </a:buClr>
              <a:buChar char="•"/>
              <a:defRPr>
                <a:solidFill>
                  <a:schemeClr val="tx1"/>
                </a:solidFill>
                <a:latin typeface="Arial" charset="0"/>
              </a:defRPr>
            </a:lvl3pPr>
            <a:lvl4pPr marL="1600200" indent="-228600" eaLnBrk="0" hangingPunct="0">
              <a:spcBef>
                <a:spcPct val="20000"/>
              </a:spcBef>
              <a:buClr>
                <a:schemeClr val="bg2"/>
              </a:buClr>
              <a:buChar char="–"/>
              <a:defRPr sz="1600">
                <a:solidFill>
                  <a:schemeClr val="tx1"/>
                </a:solidFill>
                <a:latin typeface="Arial" charset="0"/>
              </a:defRPr>
            </a:lvl4pPr>
            <a:lvl5pPr marL="2057400" indent="-228600" eaLnBrk="0" hangingPunct="0">
              <a:spcBef>
                <a:spcPct val="20000"/>
              </a:spcBef>
              <a:buClr>
                <a:schemeClr val="bg2"/>
              </a:buClr>
              <a:buChar char="»"/>
              <a:defRPr sz="1600">
                <a:solidFill>
                  <a:schemeClr val="tx1"/>
                </a:solidFill>
                <a:latin typeface="Arial"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charset="0"/>
              </a:defRPr>
            </a:lvl9pPr>
          </a:lstStyle>
          <a:p>
            <a:pPr eaLnBrk="1" hangingPunct="1">
              <a:spcBef>
                <a:spcPct val="0"/>
              </a:spcBef>
              <a:buClrTx/>
              <a:buFontTx/>
              <a:buNone/>
            </a:pPr>
            <a:endParaRPr lang="en-US" altLang="en-US" sz="2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r>
              <a:rPr lang="en-GB" altLang="en-US" dirty="0"/>
              <a:t>Diagnostic difficulties: difficult morphology</a:t>
            </a:r>
          </a:p>
        </p:txBody>
      </p:sp>
      <p:sp>
        <p:nvSpPr>
          <p:cNvPr id="43011" name="Rectangle 3"/>
          <p:cNvSpPr>
            <a:spLocks noGrp="1"/>
          </p:cNvSpPr>
          <p:nvPr>
            <p:ph idx="1"/>
          </p:nvPr>
        </p:nvSpPr>
        <p:spPr>
          <a:xfrm>
            <a:off x="615702" y="1950196"/>
            <a:ext cx="7886700" cy="4896693"/>
          </a:xfrm>
        </p:spPr>
        <p:txBody>
          <a:bodyPr>
            <a:noAutofit/>
          </a:bodyPr>
          <a:lstStyle/>
          <a:p>
            <a:r>
              <a:rPr lang="en-GB" altLang="en-US" sz="2400" dirty="0"/>
              <a:t>Common diagnostic difficulties in classical tumour typing for CUP are with:</a:t>
            </a:r>
          </a:p>
          <a:p>
            <a:pPr lvl="1"/>
            <a:r>
              <a:rPr lang="en-GB" altLang="en-US" sz="2400" dirty="0"/>
              <a:t>“Very poorly differentiated or undifferentiated tumours</a:t>
            </a:r>
          </a:p>
          <a:p>
            <a:pPr lvl="2"/>
            <a:r>
              <a:rPr lang="en-GB" altLang="en-US" sz="2400" dirty="0"/>
              <a:t>Adenocarcinoma, even well-differentiated, without obvious primary site</a:t>
            </a:r>
          </a:p>
          <a:p>
            <a:pPr lvl="3"/>
            <a:r>
              <a:rPr lang="en-GB" altLang="en-US" sz="2400" dirty="0" err="1"/>
              <a:t>Pancreatico</a:t>
            </a:r>
            <a:r>
              <a:rPr lang="en-GB" altLang="en-US" sz="2400" dirty="0"/>
              <a:t>-biliary including cholangiocarcinoma</a:t>
            </a:r>
          </a:p>
          <a:p>
            <a:pPr lvl="3"/>
            <a:r>
              <a:rPr lang="en-GB" altLang="en-US" sz="2400" dirty="0"/>
              <a:t>Gastro-oesophageal </a:t>
            </a:r>
          </a:p>
          <a:p>
            <a:pPr lvl="3"/>
            <a:r>
              <a:rPr lang="en-GB" altLang="en-US" sz="2400" dirty="0"/>
              <a:t>Ovarian mucinous</a:t>
            </a:r>
          </a:p>
          <a:p>
            <a:pPr lvl="3"/>
            <a:r>
              <a:rPr lang="en-GB" altLang="en-US" sz="2400" dirty="0"/>
              <a:t>Atypical tumours from lung, breast etc</a:t>
            </a:r>
          </a:p>
          <a:p>
            <a:pPr lvl="2"/>
            <a:r>
              <a:rPr lang="en-GB" altLang="en-US" sz="2550" b="1" dirty="0"/>
              <a:t>Unmet clinical need</a:t>
            </a:r>
            <a:r>
              <a:rPr lang="en-GB" altLang="en-US" sz="2550" dirty="0"/>
              <a:t> to address</a:t>
            </a:r>
          </a:p>
          <a:p>
            <a:pPr lvl="3"/>
            <a:endParaRPr lang="en-GB" alt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Biomarker challenges</a:t>
            </a:r>
          </a:p>
        </p:txBody>
      </p:sp>
      <p:sp>
        <p:nvSpPr>
          <p:cNvPr id="3" name="Content Placeholder 2"/>
          <p:cNvSpPr>
            <a:spLocks noGrp="1"/>
          </p:cNvSpPr>
          <p:nvPr>
            <p:ph idx="1"/>
          </p:nvPr>
        </p:nvSpPr>
        <p:spPr>
          <a:xfrm>
            <a:off x="467544" y="1700213"/>
            <a:ext cx="8425631" cy="4621212"/>
          </a:xfrm>
        </p:spPr>
        <p:txBody>
          <a:bodyPr/>
          <a:lstStyle/>
          <a:p>
            <a:r>
              <a:rPr lang="en-GB" dirty="0"/>
              <a:t>Classic biomarkers for primary site are highly specific (at top of ranking and decision trees)</a:t>
            </a:r>
          </a:p>
          <a:p>
            <a:r>
              <a:rPr lang="en-GB" dirty="0"/>
              <a:t>Specific biomarkers for stomach &amp; pancreas are lacking</a:t>
            </a:r>
          </a:p>
        </p:txBody>
      </p:sp>
      <p:graphicFrame>
        <p:nvGraphicFramePr>
          <p:cNvPr id="7" name="Table 6"/>
          <p:cNvGraphicFramePr>
            <a:graphicFrameLocks noGrp="1"/>
          </p:cNvGraphicFramePr>
          <p:nvPr>
            <p:extLst>
              <p:ext uri="{D42A27DB-BD31-4B8C-83A1-F6EECF244321}">
                <p14:modId xmlns:p14="http://schemas.microsoft.com/office/powerpoint/2010/main" val="1846919230"/>
              </p:ext>
            </p:extLst>
          </p:nvPr>
        </p:nvGraphicFramePr>
        <p:xfrm>
          <a:off x="1187624" y="2852936"/>
          <a:ext cx="6552729" cy="3766937"/>
        </p:xfrm>
        <a:graphic>
          <a:graphicData uri="http://schemas.openxmlformats.org/drawingml/2006/table">
            <a:tbl>
              <a:tblPr firstRow="1" bandRow="1">
                <a:tableStyleId>{5C22544A-7EE6-4342-B048-85BDC9FD1C3A}</a:tableStyleId>
              </a:tblPr>
              <a:tblGrid>
                <a:gridCol w="1031677">
                  <a:extLst>
                    <a:ext uri="{9D8B030D-6E8A-4147-A177-3AD203B41FA5}">
                      <a16:colId xmlns:a16="http://schemas.microsoft.com/office/drawing/2014/main" val="20000"/>
                    </a:ext>
                  </a:extLst>
                </a:gridCol>
                <a:gridCol w="2996236">
                  <a:extLst>
                    <a:ext uri="{9D8B030D-6E8A-4147-A177-3AD203B41FA5}">
                      <a16:colId xmlns:a16="http://schemas.microsoft.com/office/drawing/2014/main" val="20001"/>
                    </a:ext>
                  </a:extLst>
                </a:gridCol>
                <a:gridCol w="1304830">
                  <a:extLst>
                    <a:ext uri="{9D8B030D-6E8A-4147-A177-3AD203B41FA5}">
                      <a16:colId xmlns:a16="http://schemas.microsoft.com/office/drawing/2014/main" val="20002"/>
                    </a:ext>
                  </a:extLst>
                </a:gridCol>
                <a:gridCol w="1219986">
                  <a:extLst>
                    <a:ext uri="{9D8B030D-6E8A-4147-A177-3AD203B41FA5}">
                      <a16:colId xmlns:a16="http://schemas.microsoft.com/office/drawing/2014/main" val="20003"/>
                    </a:ext>
                  </a:extLst>
                </a:gridCol>
              </a:tblGrid>
              <a:tr h="292595">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1" i="0" u="none" strike="noStrike" cap="none" normalizeH="0" baseline="0" dirty="0">
                          <a:ln>
                            <a:noFill/>
                          </a:ln>
                          <a:solidFill>
                            <a:schemeClr val="bg1"/>
                          </a:solidFill>
                          <a:effectLst/>
                          <a:latin typeface="Arial" charset="0"/>
                          <a:cs typeface="Times New Roman" pitchFamily="18" charset="0"/>
                        </a:rPr>
                        <a:t>Marker</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1" i="0" u="none" strike="noStrike" cap="none" normalizeH="0" baseline="0" dirty="0">
                          <a:ln>
                            <a:noFill/>
                          </a:ln>
                          <a:solidFill>
                            <a:schemeClr val="bg1"/>
                          </a:solidFill>
                          <a:effectLst/>
                          <a:latin typeface="Arial" charset="0"/>
                          <a:cs typeface="Times New Roman" pitchFamily="18" charset="0"/>
                        </a:rPr>
                        <a:t>Tumours of</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1" i="0" u="none" strike="noStrike" cap="none" normalizeH="0" baseline="0" dirty="0">
                          <a:ln>
                            <a:noFill/>
                          </a:ln>
                          <a:solidFill>
                            <a:schemeClr val="bg1"/>
                          </a:solidFill>
                          <a:effectLst/>
                          <a:latin typeface="Arial" charset="0"/>
                          <a:cs typeface="Times New Roman" pitchFamily="18" charset="0"/>
                        </a:rPr>
                        <a:t>% Sensitivity</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1" i="0" u="none" strike="noStrike" cap="none" normalizeH="0" baseline="0" dirty="0">
                          <a:ln>
                            <a:noFill/>
                          </a:ln>
                          <a:solidFill>
                            <a:schemeClr val="bg1"/>
                          </a:solidFill>
                          <a:effectLst/>
                          <a:latin typeface="Arial" charset="0"/>
                          <a:cs typeface="Times New Roman" pitchFamily="18" charset="0"/>
                        </a:rPr>
                        <a:t>% Specificity</a:t>
                      </a:r>
                    </a:p>
                  </a:txBody>
                  <a:tcPr marL="90000" marR="90000" marT="46800" marB="46800" horzOverflow="overflow"/>
                </a:tc>
                <a:extLst>
                  <a:ext uri="{0D108BD9-81ED-4DB2-BD59-A6C34878D82A}">
                    <a16:rowId xmlns:a16="http://schemas.microsoft.com/office/drawing/2014/main" val="10000"/>
                  </a:ext>
                </a:extLst>
              </a:tr>
              <a:tr h="292595">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cs typeface="Times New Roman" pitchFamily="18" charset="0"/>
                        </a:rPr>
                        <a:t>PSA</a:t>
                      </a:r>
                      <a:endParaRPr kumimoji="0" lang="en-GB" altLang="en-US" sz="900" b="1" i="0" u="none" strike="noStrike" cap="none" normalizeH="0" baseline="0">
                        <a:ln>
                          <a:noFill/>
                        </a:ln>
                        <a:solidFill>
                          <a:srgbClr val="000000"/>
                        </a:solidFill>
                        <a:effectLst/>
                        <a:latin typeface="Arial" charset="0"/>
                        <a:cs typeface="Times New Roman" pitchFamily="18" charset="0"/>
                      </a:endParaRP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dirty="0">
                          <a:ln>
                            <a:noFill/>
                          </a:ln>
                          <a:solidFill>
                            <a:srgbClr val="000000"/>
                          </a:solidFill>
                          <a:effectLst/>
                          <a:latin typeface="Arial" charset="0"/>
                          <a:ea typeface="Times New Roman" pitchFamily="18" charset="0"/>
                          <a:cs typeface="Arial" charset="0"/>
                        </a:rPr>
                        <a:t>Prostate</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dirty="0">
                          <a:ln>
                            <a:noFill/>
                          </a:ln>
                          <a:solidFill>
                            <a:srgbClr val="000000"/>
                          </a:solidFill>
                          <a:effectLst/>
                          <a:latin typeface="Arial" charset="0"/>
                          <a:ea typeface="Times New Roman" pitchFamily="18" charset="0"/>
                          <a:cs typeface="Arial" charset="0"/>
                        </a:rPr>
                        <a:t>100</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1" i="0" u="none" strike="noStrike" cap="none" normalizeH="0" baseline="0">
                          <a:ln>
                            <a:noFill/>
                          </a:ln>
                          <a:solidFill>
                            <a:srgbClr val="000000"/>
                          </a:solidFill>
                          <a:effectLst/>
                          <a:latin typeface="Arial" charset="0"/>
                          <a:ea typeface="Times New Roman" pitchFamily="18" charset="0"/>
                          <a:cs typeface="Arial" charset="0"/>
                        </a:rPr>
                        <a:t>99</a:t>
                      </a:r>
                    </a:p>
                  </a:txBody>
                  <a:tcPr marL="90000" marR="90000" marT="46800" marB="46800" horzOverflow="overflow"/>
                </a:tc>
                <a:extLst>
                  <a:ext uri="{0D108BD9-81ED-4DB2-BD59-A6C34878D82A}">
                    <a16:rowId xmlns:a16="http://schemas.microsoft.com/office/drawing/2014/main" val="10001"/>
                  </a:ext>
                </a:extLst>
              </a:tr>
              <a:tr h="292595">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TTF1</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dirty="0">
                          <a:ln>
                            <a:noFill/>
                          </a:ln>
                          <a:solidFill>
                            <a:srgbClr val="000000"/>
                          </a:solidFill>
                          <a:effectLst/>
                          <a:latin typeface="Arial" charset="0"/>
                          <a:ea typeface="Times New Roman" pitchFamily="18" charset="0"/>
                          <a:cs typeface="Arial" charset="0"/>
                        </a:rPr>
                        <a:t>Lung</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dirty="0">
                          <a:ln>
                            <a:noFill/>
                          </a:ln>
                          <a:solidFill>
                            <a:srgbClr val="000000"/>
                          </a:solidFill>
                          <a:effectLst/>
                          <a:latin typeface="Arial" charset="0"/>
                          <a:ea typeface="Times New Roman" pitchFamily="18" charset="0"/>
                          <a:cs typeface="Arial" charset="0"/>
                        </a:rPr>
                        <a:t>91</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1" i="0" u="none" strike="noStrike" cap="none" normalizeH="0" baseline="0" dirty="0">
                          <a:ln>
                            <a:noFill/>
                          </a:ln>
                          <a:solidFill>
                            <a:srgbClr val="000000"/>
                          </a:solidFill>
                          <a:effectLst/>
                          <a:latin typeface="Arial" charset="0"/>
                          <a:ea typeface="Times New Roman" pitchFamily="18" charset="0"/>
                          <a:cs typeface="Arial" charset="0"/>
                        </a:rPr>
                        <a:t>98</a:t>
                      </a:r>
                    </a:p>
                  </a:txBody>
                  <a:tcPr marL="90000" marR="90000" marT="46800" marB="46800" horzOverflow="overflow"/>
                </a:tc>
                <a:extLst>
                  <a:ext uri="{0D108BD9-81ED-4DB2-BD59-A6C34878D82A}">
                    <a16:rowId xmlns:a16="http://schemas.microsoft.com/office/drawing/2014/main" val="10002"/>
                  </a:ext>
                </a:extLst>
              </a:tr>
              <a:tr h="292595">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dirty="0">
                          <a:ln>
                            <a:noFill/>
                          </a:ln>
                          <a:solidFill>
                            <a:srgbClr val="000000"/>
                          </a:solidFill>
                          <a:effectLst/>
                          <a:latin typeface="Arial" charset="0"/>
                          <a:ea typeface="Times New Roman" pitchFamily="18" charset="0"/>
                          <a:cs typeface="Arial" charset="0"/>
                        </a:rPr>
                        <a:t>CDX2</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Colon</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dirty="0">
                          <a:ln>
                            <a:noFill/>
                          </a:ln>
                          <a:solidFill>
                            <a:srgbClr val="000000"/>
                          </a:solidFill>
                          <a:effectLst/>
                          <a:latin typeface="Arial" charset="0"/>
                          <a:ea typeface="Times New Roman" pitchFamily="18" charset="0"/>
                          <a:cs typeface="Arial" charset="0"/>
                        </a:rPr>
                        <a:t>83</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1" i="0" u="none" strike="noStrike" cap="none" normalizeH="0" baseline="0" dirty="0">
                          <a:ln>
                            <a:noFill/>
                          </a:ln>
                          <a:solidFill>
                            <a:srgbClr val="000000"/>
                          </a:solidFill>
                          <a:effectLst/>
                          <a:latin typeface="Arial" charset="0"/>
                          <a:ea typeface="Times New Roman" pitchFamily="18" charset="0"/>
                          <a:cs typeface="Arial" charset="0"/>
                        </a:rPr>
                        <a:t>96</a:t>
                      </a:r>
                    </a:p>
                  </a:txBody>
                  <a:tcPr marL="90000" marR="90000" marT="46800" marB="46800" horzOverflow="overflow"/>
                </a:tc>
                <a:extLst>
                  <a:ext uri="{0D108BD9-81ED-4DB2-BD59-A6C34878D82A}">
                    <a16:rowId xmlns:a16="http://schemas.microsoft.com/office/drawing/2014/main" val="10003"/>
                  </a:ext>
                </a:extLst>
              </a:tr>
              <a:tr h="292595">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CDX2</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Colon and stomach</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dirty="0">
                          <a:ln>
                            <a:noFill/>
                          </a:ln>
                          <a:solidFill>
                            <a:srgbClr val="000000"/>
                          </a:solidFill>
                          <a:effectLst/>
                          <a:latin typeface="Arial" charset="0"/>
                          <a:ea typeface="Times New Roman" pitchFamily="18" charset="0"/>
                          <a:cs typeface="Arial" charset="0"/>
                        </a:rPr>
                        <a:t>56</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1" i="0" u="none" strike="noStrike" cap="none" normalizeH="0" baseline="0" dirty="0">
                          <a:ln>
                            <a:noFill/>
                          </a:ln>
                          <a:solidFill>
                            <a:srgbClr val="000000"/>
                          </a:solidFill>
                          <a:effectLst/>
                          <a:latin typeface="Arial" charset="0"/>
                          <a:ea typeface="Times New Roman" pitchFamily="18" charset="0"/>
                          <a:cs typeface="Arial" charset="0"/>
                        </a:rPr>
                        <a:t>98</a:t>
                      </a:r>
                    </a:p>
                  </a:txBody>
                  <a:tcPr marL="90000" marR="90000" marT="46800" marB="46800" horzOverflow="overflow"/>
                </a:tc>
                <a:extLst>
                  <a:ext uri="{0D108BD9-81ED-4DB2-BD59-A6C34878D82A}">
                    <a16:rowId xmlns:a16="http://schemas.microsoft.com/office/drawing/2014/main" val="10004"/>
                  </a:ext>
                </a:extLst>
              </a:tr>
              <a:tr h="255797">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CK20</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Colon</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dirty="0">
                          <a:ln>
                            <a:noFill/>
                          </a:ln>
                          <a:solidFill>
                            <a:srgbClr val="000000"/>
                          </a:solidFill>
                          <a:effectLst/>
                          <a:latin typeface="Arial" charset="0"/>
                          <a:ea typeface="Times New Roman" pitchFamily="18" charset="0"/>
                          <a:cs typeface="Arial" charset="0"/>
                        </a:rPr>
                        <a:t>68</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1" i="0" u="none" strike="noStrike" cap="none" normalizeH="0" baseline="0" dirty="0">
                          <a:ln>
                            <a:noFill/>
                          </a:ln>
                          <a:solidFill>
                            <a:srgbClr val="000000"/>
                          </a:solidFill>
                          <a:effectLst/>
                          <a:latin typeface="Arial" charset="0"/>
                          <a:ea typeface="Times New Roman" pitchFamily="18" charset="0"/>
                          <a:cs typeface="Arial" charset="0"/>
                        </a:rPr>
                        <a:t>91</a:t>
                      </a:r>
                    </a:p>
                  </a:txBody>
                  <a:tcPr marL="90000" marR="90000" marT="46800" marB="46800" horzOverflow="overflow"/>
                </a:tc>
                <a:extLst>
                  <a:ext uri="{0D108BD9-81ED-4DB2-BD59-A6C34878D82A}">
                    <a16:rowId xmlns:a16="http://schemas.microsoft.com/office/drawing/2014/main" val="10005"/>
                  </a:ext>
                </a:extLst>
              </a:tr>
              <a:tr h="292595">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CK20</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Colon, stomach and pancreas</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36</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1" i="0" u="none" strike="noStrike" cap="none" normalizeH="0" baseline="0" dirty="0">
                          <a:ln>
                            <a:noFill/>
                          </a:ln>
                          <a:solidFill>
                            <a:srgbClr val="000000"/>
                          </a:solidFill>
                          <a:effectLst/>
                          <a:latin typeface="Arial" charset="0"/>
                          <a:ea typeface="Times New Roman" pitchFamily="18" charset="0"/>
                          <a:cs typeface="Arial" charset="0"/>
                        </a:rPr>
                        <a:t>97</a:t>
                      </a:r>
                    </a:p>
                  </a:txBody>
                  <a:tcPr marL="90000" marR="90000" marT="46800" marB="46800" horzOverflow="overflow"/>
                </a:tc>
                <a:extLst>
                  <a:ext uri="{0D108BD9-81ED-4DB2-BD59-A6C34878D82A}">
                    <a16:rowId xmlns:a16="http://schemas.microsoft.com/office/drawing/2014/main" val="10006"/>
                  </a:ext>
                </a:extLst>
              </a:tr>
              <a:tr h="292595">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GCDFP-15</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dirty="0">
                          <a:ln>
                            <a:noFill/>
                          </a:ln>
                          <a:solidFill>
                            <a:srgbClr val="000000"/>
                          </a:solidFill>
                          <a:effectLst/>
                          <a:latin typeface="Arial" charset="0"/>
                          <a:ea typeface="Times New Roman" pitchFamily="18" charset="0"/>
                          <a:cs typeface="Arial" charset="0"/>
                        </a:rPr>
                        <a:t>Breast</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54</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1" i="0" u="none" strike="noStrike" cap="none" normalizeH="0" baseline="0" dirty="0">
                          <a:ln>
                            <a:noFill/>
                          </a:ln>
                          <a:solidFill>
                            <a:srgbClr val="000000"/>
                          </a:solidFill>
                          <a:effectLst/>
                          <a:latin typeface="Arial" charset="0"/>
                          <a:ea typeface="Times New Roman" pitchFamily="18" charset="0"/>
                          <a:cs typeface="Arial" charset="0"/>
                        </a:rPr>
                        <a:t>96</a:t>
                      </a:r>
                    </a:p>
                  </a:txBody>
                  <a:tcPr marL="90000" marR="90000" marT="46800" marB="46800" horzOverflow="overflow"/>
                </a:tc>
                <a:extLst>
                  <a:ext uri="{0D108BD9-81ED-4DB2-BD59-A6C34878D82A}">
                    <a16:rowId xmlns:a16="http://schemas.microsoft.com/office/drawing/2014/main" val="10007"/>
                  </a:ext>
                </a:extLst>
              </a:tr>
              <a:tr h="292595">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ER</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Breast and ovary</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74</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1" i="0" u="none" strike="noStrike" cap="none" normalizeH="0" baseline="0" dirty="0">
                          <a:ln>
                            <a:noFill/>
                          </a:ln>
                          <a:solidFill>
                            <a:srgbClr val="000000"/>
                          </a:solidFill>
                          <a:effectLst/>
                          <a:latin typeface="Arial" charset="0"/>
                          <a:ea typeface="Times New Roman" pitchFamily="18" charset="0"/>
                          <a:cs typeface="Arial" charset="0"/>
                        </a:rPr>
                        <a:t>95</a:t>
                      </a:r>
                    </a:p>
                  </a:txBody>
                  <a:tcPr marL="90000" marR="90000" marT="46800" marB="46800" horzOverflow="overflow"/>
                </a:tc>
                <a:extLst>
                  <a:ext uri="{0D108BD9-81ED-4DB2-BD59-A6C34878D82A}">
                    <a16:rowId xmlns:a16="http://schemas.microsoft.com/office/drawing/2014/main" val="10008"/>
                  </a:ext>
                </a:extLst>
              </a:tr>
              <a:tr h="292595">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CA125</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Ovary and pancreas</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88</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1" i="0" u="none" strike="noStrike" cap="none" normalizeH="0" baseline="0" dirty="0">
                          <a:ln>
                            <a:noFill/>
                          </a:ln>
                          <a:solidFill>
                            <a:srgbClr val="000000"/>
                          </a:solidFill>
                          <a:effectLst/>
                          <a:latin typeface="Arial" charset="0"/>
                          <a:ea typeface="Times New Roman" pitchFamily="18" charset="0"/>
                          <a:cs typeface="Arial" charset="0"/>
                        </a:rPr>
                        <a:t>88</a:t>
                      </a:r>
                    </a:p>
                  </a:txBody>
                  <a:tcPr marL="90000" marR="90000" marT="46800" marB="46800" horzOverflow="overflow"/>
                </a:tc>
                <a:extLst>
                  <a:ext uri="{0D108BD9-81ED-4DB2-BD59-A6C34878D82A}">
                    <a16:rowId xmlns:a16="http://schemas.microsoft.com/office/drawing/2014/main" val="10009"/>
                  </a:ext>
                </a:extLst>
              </a:tr>
              <a:tr h="292595">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Mesothelin</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Ovary and pancreas</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dirty="0">
                          <a:ln>
                            <a:noFill/>
                          </a:ln>
                          <a:solidFill>
                            <a:srgbClr val="000000"/>
                          </a:solidFill>
                          <a:effectLst/>
                          <a:latin typeface="Arial" charset="0"/>
                          <a:ea typeface="Times New Roman" pitchFamily="18" charset="0"/>
                          <a:cs typeface="Arial" charset="0"/>
                        </a:rPr>
                        <a:t>85</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1" i="0" u="none" strike="noStrike" cap="none" normalizeH="0" baseline="0" dirty="0">
                          <a:ln>
                            <a:noFill/>
                          </a:ln>
                          <a:solidFill>
                            <a:srgbClr val="000000"/>
                          </a:solidFill>
                          <a:effectLst/>
                          <a:latin typeface="Arial" charset="0"/>
                          <a:ea typeface="Times New Roman" pitchFamily="18" charset="0"/>
                          <a:cs typeface="Arial" charset="0"/>
                        </a:rPr>
                        <a:t>85</a:t>
                      </a:r>
                    </a:p>
                  </a:txBody>
                  <a:tcPr marL="90000" marR="90000" marT="46800" marB="46800" horzOverflow="overflow"/>
                </a:tc>
                <a:extLst>
                  <a:ext uri="{0D108BD9-81ED-4DB2-BD59-A6C34878D82A}">
                    <a16:rowId xmlns:a16="http://schemas.microsoft.com/office/drawing/2014/main" val="10010"/>
                  </a:ext>
                </a:extLst>
              </a:tr>
              <a:tr h="292595">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Lysozyme</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Stomach and pancreas</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65</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1" i="0" u="none" strike="noStrike" cap="none" normalizeH="0" baseline="0" dirty="0">
                          <a:ln>
                            <a:noFill/>
                          </a:ln>
                          <a:solidFill>
                            <a:srgbClr val="000000"/>
                          </a:solidFill>
                          <a:effectLst/>
                          <a:latin typeface="Arial" charset="0"/>
                          <a:ea typeface="Times New Roman" pitchFamily="18" charset="0"/>
                          <a:cs typeface="Arial" charset="0"/>
                        </a:rPr>
                        <a:t>69</a:t>
                      </a:r>
                    </a:p>
                  </a:txBody>
                  <a:tcPr marL="90000" marR="90000" marT="46800" marB="46800" horzOverflow="overflow"/>
                </a:tc>
                <a:extLst>
                  <a:ext uri="{0D108BD9-81ED-4DB2-BD59-A6C34878D82A}">
                    <a16:rowId xmlns:a16="http://schemas.microsoft.com/office/drawing/2014/main" val="10011"/>
                  </a:ext>
                </a:extLst>
              </a:tr>
              <a:tr h="292595">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CK7</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(Stomach and pancreas) versus colon</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charset="0"/>
                          <a:ea typeface="Times New Roman" pitchFamily="18" charset="0"/>
                          <a:cs typeface="Arial" charset="0"/>
                        </a:rPr>
                        <a:t>72</a:t>
                      </a:r>
                    </a:p>
                  </a:txBody>
                  <a:tcPr marL="90000" marR="90000" marT="46800" marB="46800" horzOverflow="overflow"/>
                </a:tc>
                <a:tc>
                  <a:txBody>
                    <a:bodyPr/>
                    <a:lstStyle>
                      <a:lvl1pPr>
                        <a:spcBef>
                          <a:spcPct val="20000"/>
                        </a:spcBef>
                        <a:buClr>
                          <a:schemeClr val="tx2"/>
                        </a:buClr>
                        <a:buFont typeface="Wingdings" pitchFamily="2" charset="2"/>
                        <a:defRPr sz="2800">
                          <a:solidFill>
                            <a:schemeClr val="tx1"/>
                          </a:solidFill>
                          <a:latin typeface="Arial" charset="0"/>
                        </a:defRPr>
                      </a:lvl1pPr>
                      <a:lvl2pPr>
                        <a:spcBef>
                          <a:spcPct val="20000"/>
                        </a:spcBef>
                        <a:buClr>
                          <a:srgbClr val="00FFFF"/>
                        </a:buClr>
                        <a:buFont typeface="Wingdings" pitchFamily="2" charset="2"/>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GB" altLang="en-US" sz="900" b="1" i="0" u="none" strike="noStrike" cap="none" normalizeH="0" baseline="0" dirty="0">
                          <a:ln>
                            <a:noFill/>
                          </a:ln>
                          <a:solidFill>
                            <a:srgbClr val="000000"/>
                          </a:solidFill>
                          <a:effectLst/>
                          <a:latin typeface="Arial" charset="0"/>
                          <a:ea typeface="Times New Roman" pitchFamily="18" charset="0"/>
                          <a:cs typeface="Arial" charset="0"/>
                        </a:rPr>
                        <a:t>96</a:t>
                      </a:r>
                    </a:p>
                  </a:txBody>
                  <a:tcPr marL="90000" marR="90000" marT="46800" marB="46800" horzOverflow="overflow"/>
                </a:tc>
                <a:extLst>
                  <a:ext uri="{0D108BD9-81ED-4DB2-BD59-A6C34878D82A}">
                    <a16:rowId xmlns:a16="http://schemas.microsoft.com/office/drawing/2014/main" val="10012"/>
                  </a:ext>
                </a:extLst>
              </a:tr>
            </a:tbl>
          </a:graphicData>
        </a:graphic>
      </p:graphicFrame>
      <p:sp>
        <p:nvSpPr>
          <p:cNvPr id="8" name="Text Box 6"/>
          <p:cNvSpPr txBox="1">
            <a:spLocks noChangeArrowheads="1"/>
          </p:cNvSpPr>
          <p:nvPr/>
        </p:nvSpPr>
        <p:spPr bwMode="auto">
          <a:xfrm>
            <a:off x="4572000" y="6619875"/>
            <a:ext cx="45720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Char char="•"/>
              <a:defRPr sz="2400">
                <a:solidFill>
                  <a:schemeClr val="tx1"/>
                </a:solidFill>
                <a:latin typeface="Arial" charset="0"/>
              </a:defRPr>
            </a:lvl1pPr>
            <a:lvl2pPr marL="742950" indent="-285750" eaLnBrk="0" hangingPunct="0">
              <a:spcBef>
                <a:spcPct val="20000"/>
              </a:spcBef>
              <a:buClr>
                <a:schemeClr val="bg2"/>
              </a:buClr>
              <a:buChar char="–"/>
              <a:defRPr sz="2000">
                <a:solidFill>
                  <a:schemeClr val="tx1"/>
                </a:solidFill>
                <a:latin typeface="Arial" charset="0"/>
              </a:defRPr>
            </a:lvl2pPr>
            <a:lvl3pPr marL="1143000" indent="-228600" eaLnBrk="0" hangingPunct="0">
              <a:spcBef>
                <a:spcPct val="20000"/>
              </a:spcBef>
              <a:buClr>
                <a:schemeClr val="bg2"/>
              </a:buClr>
              <a:buChar char="•"/>
              <a:defRPr>
                <a:solidFill>
                  <a:schemeClr val="tx1"/>
                </a:solidFill>
                <a:latin typeface="Arial" charset="0"/>
              </a:defRPr>
            </a:lvl3pPr>
            <a:lvl4pPr marL="1600200" indent="-228600" eaLnBrk="0" hangingPunct="0">
              <a:spcBef>
                <a:spcPct val="20000"/>
              </a:spcBef>
              <a:buClr>
                <a:schemeClr val="bg2"/>
              </a:buClr>
              <a:buChar char="–"/>
              <a:defRPr sz="1600">
                <a:solidFill>
                  <a:schemeClr val="tx1"/>
                </a:solidFill>
                <a:latin typeface="Arial" charset="0"/>
              </a:defRPr>
            </a:lvl4pPr>
            <a:lvl5pPr marL="2057400" indent="-228600" eaLnBrk="0" hangingPunct="0">
              <a:spcBef>
                <a:spcPct val="20000"/>
              </a:spcBef>
              <a:buClr>
                <a:schemeClr val="bg2"/>
              </a:buClr>
              <a:buChar char="»"/>
              <a:defRPr sz="1600">
                <a:solidFill>
                  <a:schemeClr val="tx1"/>
                </a:solidFill>
                <a:latin typeface="Arial"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charset="0"/>
              </a:defRPr>
            </a:lvl9pPr>
          </a:lstStyle>
          <a:p>
            <a:pPr algn="r" eaLnBrk="1" hangingPunct="1">
              <a:lnSpc>
                <a:spcPct val="80000"/>
              </a:lnSpc>
              <a:buClr>
                <a:schemeClr val="tx2"/>
              </a:buClr>
              <a:buFont typeface="Wingdings" pitchFamily="2" charset="2"/>
              <a:buNone/>
            </a:pPr>
            <a:r>
              <a:rPr lang="en-GB" altLang="en-US" sz="1200" dirty="0">
                <a:solidFill>
                  <a:schemeClr val="bg1"/>
                </a:solidFill>
              </a:rPr>
              <a:t>Based on Dennis, </a:t>
            </a:r>
            <a:r>
              <a:rPr lang="en-GB" altLang="en-US" sz="1200" dirty="0" err="1">
                <a:solidFill>
                  <a:schemeClr val="bg1"/>
                </a:solidFill>
              </a:rPr>
              <a:t>lin</a:t>
            </a:r>
            <a:r>
              <a:rPr lang="en-GB" altLang="en-US" sz="1200" dirty="0">
                <a:solidFill>
                  <a:schemeClr val="bg1"/>
                </a:solidFill>
              </a:rPr>
              <a:t> Cancer Res 2005; 11(10):3766-3772.</a:t>
            </a:r>
          </a:p>
        </p:txBody>
      </p:sp>
      <p:sp>
        <p:nvSpPr>
          <p:cNvPr id="9" name="Down Arrow 8"/>
          <p:cNvSpPr/>
          <p:nvPr/>
        </p:nvSpPr>
        <p:spPr>
          <a:xfrm>
            <a:off x="5292080" y="3212976"/>
            <a:ext cx="288032" cy="3096196"/>
          </a:xfrm>
          <a:prstGeom prst="downArrow">
            <a:avLst/>
          </a:prstGeom>
          <a:gradFill flip="none" rotWithShape="1">
            <a:gsLst>
              <a:gs pos="0">
                <a:schemeClr val="bg2"/>
              </a:gs>
              <a:gs pos="100000">
                <a:srgbClr val="21D6E0"/>
              </a:gs>
              <a:gs pos="100000">
                <a:schemeClr val="bg2"/>
              </a:gs>
              <a:gs pos="100000">
                <a:srgbClr val="005CB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17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36512" y="365126"/>
            <a:ext cx="9252520" cy="1325563"/>
          </a:xfrm>
        </p:spPr>
        <p:txBody>
          <a:bodyPr/>
          <a:lstStyle/>
          <a:p>
            <a:r>
              <a:rPr lang="en-GB" altLang="en-US" dirty="0"/>
              <a:t>Diagnostic </a:t>
            </a:r>
            <a:r>
              <a:rPr lang="en-GB" altLang="en-US" err="1"/>
              <a:t>difficulties</a:t>
            </a:r>
            <a:r>
              <a:rPr lang="en-GB" altLang="en-US"/>
              <a:t>: difficult </a:t>
            </a:r>
            <a:r>
              <a:rPr lang="en-GB" altLang="en-US" dirty="0"/>
              <a:t>immunohistochemistry</a:t>
            </a:r>
          </a:p>
        </p:txBody>
      </p:sp>
      <p:sp>
        <p:nvSpPr>
          <p:cNvPr id="39939" name="Rectangle 3"/>
          <p:cNvSpPr>
            <a:spLocks noGrp="1"/>
          </p:cNvSpPr>
          <p:nvPr>
            <p:ph idx="1"/>
          </p:nvPr>
        </p:nvSpPr>
        <p:spPr>
          <a:xfrm>
            <a:off x="2800301" y="1844674"/>
            <a:ext cx="5372099" cy="4464645"/>
          </a:xfrm>
        </p:spPr>
        <p:txBody>
          <a:bodyPr>
            <a:normAutofit/>
          </a:bodyPr>
          <a:lstStyle/>
          <a:p>
            <a:r>
              <a:rPr lang="en-GB" altLang="en-US" sz="2400" dirty="0"/>
              <a:t>IHC is </a:t>
            </a:r>
            <a:r>
              <a:rPr lang="en-GB" altLang="en-US" sz="2400" b="1" dirty="0"/>
              <a:t>subjective</a:t>
            </a:r>
            <a:r>
              <a:rPr lang="en-GB" altLang="en-US" sz="2400" dirty="0"/>
              <a:t>: technical performance and microscopic interpretation varies (as does actual tissue expression), so IHC biomarkers used in panels</a:t>
            </a:r>
          </a:p>
          <a:p>
            <a:r>
              <a:rPr lang="en-GB" altLang="en-US" sz="2400" dirty="0"/>
              <a:t>IHC is </a:t>
            </a:r>
            <a:r>
              <a:rPr lang="en-GB" altLang="en-US" sz="2400" b="1" dirty="0"/>
              <a:t>selective</a:t>
            </a:r>
            <a:r>
              <a:rPr lang="en-GB" altLang="en-US" sz="2400" dirty="0"/>
              <a:t>: often limited tissue &amp; time so only few biomarkers can be tested (study showed 7-8 was usual in CUP)</a:t>
            </a:r>
          </a:p>
          <a:p>
            <a:r>
              <a:rPr lang="en-GB" altLang="en-US" sz="2400" dirty="0"/>
              <a:t>In CUP, a barrier to correct tumour classification is not using the most appropriate markers</a:t>
            </a:r>
          </a:p>
        </p:txBody>
      </p:sp>
      <p:sp>
        <p:nvSpPr>
          <p:cNvPr id="39940" name="Text Box 4"/>
          <p:cNvSpPr txBox="1">
            <a:spLocks noChangeArrowheads="1"/>
          </p:cNvSpPr>
          <p:nvPr/>
        </p:nvSpPr>
        <p:spPr bwMode="auto">
          <a:xfrm>
            <a:off x="3814763" y="6550025"/>
            <a:ext cx="529748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Char char="•"/>
              <a:defRPr sz="2400">
                <a:solidFill>
                  <a:schemeClr val="tx1"/>
                </a:solidFill>
                <a:latin typeface="Arial" charset="0"/>
              </a:defRPr>
            </a:lvl1pPr>
            <a:lvl2pPr marL="742950" indent="-285750" eaLnBrk="0" hangingPunct="0">
              <a:spcBef>
                <a:spcPct val="20000"/>
              </a:spcBef>
              <a:buClr>
                <a:schemeClr val="bg2"/>
              </a:buClr>
              <a:buChar char="–"/>
              <a:defRPr sz="2000">
                <a:solidFill>
                  <a:schemeClr val="tx1"/>
                </a:solidFill>
                <a:latin typeface="Arial" charset="0"/>
              </a:defRPr>
            </a:lvl2pPr>
            <a:lvl3pPr marL="1143000" indent="-228600" eaLnBrk="0" hangingPunct="0">
              <a:spcBef>
                <a:spcPct val="20000"/>
              </a:spcBef>
              <a:buClr>
                <a:schemeClr val="bg2"/>
              </a:buClr>
              <a:buChar char="•"/>
              <a:defRPr>
                <a:solidFill>
                  <a:schemeClr val="tx1"/>
                </a:solidFill>
                <a:latin typeface="Arial" charset="0"/>
              </a:defRPr>
            </a:lvl3pPr>
            <a:lvl4pPr marL="1600200" indent="-228600" eaLnBrk="0" hangingPunct="0">
              <a:spcBef>
                <a:spcPct val="20000"/>
              </a:spcBef>
              <a:buClr>
                <a:schemeClr val="bg2"/>
              </a:buClr>
              <a:buChar char="–"/>
              <a:defRPr sz="1600">
                <a:solidFill>
                  <a:schemeClr val="tx1"/>
                </a:solidFill>
                <a:latin typeface="Arial" charset="0"/>
              </a:defRPr>
            </a:lvl4pPr>
            <a:lvl5pPr marL="2057400" indent="-228600" eaLnBrk="0" hangingPunct="0">
              <a:spcBef>
                <a:spcPct val="20000"/>
              </a:spcBef>
              <a:buClr>
                <a:schemeClr val="bg2"/>
              </a:buClr>
              <a:buChar char="»"/>
              <a:defRPr sz="1600">
                <a:solidFill>
                  <a:schemeClr val="tx1"/>
                </a:solidFill>
                <a:latin typeface="Arial"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charset="0"/>
              </a:defRPr>
            </a:lvl9pPr>
          </a:lstStyle>
          <a:p>
            <a:pPr eaLnBrk="1" hangingPunct="1">
              <a:spcBef>
                <a:spcPct val="0"/>
              </a:spcBef>
              <a:buClrTx/>
              <a:buFontTx/>
              <a:buNone/>
            </a:pPr>
            <a:r>
              <a:rPr lang="en-GB" altLang="en-US" sz="1400">
                <a:solidFill>
                  <a:schemeClr val="bg1"/>
                </a:solidFill>
                <a:latin typeface="Calibri" pitchFamily="34" charset="0"/>
                <a:ea typeface="MS PGothic" pitchFamily="34" charset="-128"/>
              </a:rPr>
              <a:t>Image from Wellcome Images; Weiss et al 2012, Schroeder et al 2012</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2ec3a3c9-aafa-4f89-9a5d-f5f5fbde27e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17498</TotalTime>
  <Words>2210</Words>
  <Application>Microsoft Office PowerPoint</Application>
  <PresentationFormat>On-screen Show (4:3)</PresentationFormat>
  <Paragraphs>281</Paragraphs>
  <Slides>24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Lato</vt:lpstr>
      <vt:lpstr>Wingdings</vt:lpstr>
      <vt:lpstr>Office Theme</vt:lpstr>
      <vt:lpstr>CUP patient pathway with CUP team &amp; MDT</vt:lpstr>
      <vt:lpstr>“Favourable” / “good prognosis” CUPs more defined and going to site-specific MDTs</vt:lpstr>
      <vt:lpstr>With these approaches, CUP incidence, which had increased, is now decreasing</vt:lpstr>
      <vt:lpstr>Outline</vt:lpstr>
      <vt:lpstr>CUP teams managing residual “unfavourable” or “poor prognosis” CUP</vt:lpstr>
      <vt:lpstr>Diagnostic difficulties: not enough tissue</vt:lpstr>
      <vt:lpstr>Diagnostic difficulties: difficult morphology</vt:lpstr>
      <vt:lpstr>Biomarker challenges</vt:lpstr>
      <vt:lpstr>Diagnostic difficulties: difficult immunohistochemistry</vt:lpstr>
      <vt:lpstr>Can we quantify performance of current pathology in CUP classification?</vt:lpstr>
      <vt:lpstr>Molecular profiling in CUP</vt:lpstr>
      <vt:lpstr>Molecular profiling for primary site: rationale</vt:lpstr>
      <vt:lpstr>Three CUP RNA tests commercially available</vt:lpstr>
      <vt:lpstr>Molecular profiling for primary site: results</vt:lpstr>
      <vt:lpstr>Guidelines and health economics in CUP profiling tests</vt:lpstr>
      <vt:lpstr>Where from, where going and how getting there?</vt:lpstr>
      <vt:lpstr>Where from, where going and how getting there?</vt:lpstr>
      <vt:lpstr>Where from, where going and how getting there?</vt:lpstr>
      <vt:lpstr>PowerPoint Presentation</vt:lpstr>
      <vt:lpstr>CUP definitions with MDT approach</vt:lpstr>
      <vt:lpstr>Summary of CUP Past, Present, Future Classification of CUP through the Decades</vt:lpstr>
      <vt:lpstr>Conclusions: Pathology incl. IHC in CUP</vt:lpstr>
      <vt:lpstr>Conclusions: CUP pathology unmet needs and morpho-molecular approaches</vt:lpstr>
      <vt:lpstr>Acknowledgements</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Authorised User</dc:creator>
  <cp:lastModifiedBy>John Symons</cp:lastModifiedBy>
  <cp:revision>2414</cp:revision>
  <cp:lastPrinted>2019-05-02T12:56:09Z</cp:lastPrinted>
  <dcterms:created xsi:type="dcterms:W3CDTF">2007-09-18T17:05:57Z</dcterms:created>
  <dcterms:modified xsi:type="dcterms:W3CDTF">2019-05-07T11:13:14Z</dcterms:modified>
</cp:coreProperties>
</file>