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4"/>
  </p:notesMasterIdLst>
  <p:handoutMasterIdLst>
    <p:handoutMasterId r:id="rId15"/>
  </p:handoutMasterIdLst>
  <p:sldIdLst>
    <p:sldId id="1065" r:id="rId5"/>
    <p:sldId id="1066" r:id="rId6"/>
    <p:sldId id="1067" r:id="rId7"/>
    <p:sldId id="1068" r:id="rId8"/>
    <p:sldId id="1033" r:id="rId9"/>
    <p:sldId id="1046" r:id="rId10"/>
    <p:sldId id="1047" r:id="rId11"/>
    <p:sldId id="1006" r:id="rId12"/>
    <p:sldId id="1069" r:id="rId13"/>
  </p:sldIdLst>
  <p:sldSz cx="9144000" cy="5143500" type="screen16x9"/>
  <p:notesSz cx="7023100" cy="93091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688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sher Arielle" initials="FA" lastIdx="1" clrIdx="0">
    <p:extLst>
      <p:ext uri="{19B8F6BF-5375-455C-9EA6-DF929625EA0E}">
        <p15:presenceInfo xmlns:p15="http://schemas.microsoft.com/office/powerpoint/2012/main" userId="S::oyd7074@hca.corpad.net::8edcfd7e-09bd-4829-9250-5cdda974ec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4B4"/>
    <a:srgbClr val="B3B3B3"/>
    <a:srgbClr val="CACACA"/>
    <a:srgbClr val="A9A9A9"/>
    <a:srgbClr val="F9F9F9"/>
    <a:srgbClr val="F16809"/>
    <a:srgbClr val="F1680A"/>
    <a:srgbClr val="FFBD47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7569" autoAdjust="0"/>
  </p:normalViewPr>
  <p:slideViewPr>
    <p:cSldViewPr snapToGrid="0" snapToObjects="1">
      <p:cViewPr varScale="1">
        <p:scale>
          <a:sx n="120" d="100"/>
          <a:sy n="120" d="100"/>
        </p:scale>
        <p:origin x="102" y="180"/>
      </p:cViewPr>
      <p:guideLst>
        <p:guide pos="5688"/>
        <p:guide orient="horz" pos="1620"/>
      </p:guideLst>
    </p:cSldViewPr>
  </p:slideViewPr>
  <p:outlineViewPr>
    <p:cViewPr>
      <p:scale>
        <a:sx n="33" d="100"/>
        <a:sy n="33" d="100"/>
      </p:scale>
      <p:origin x="0" y="-121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69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8150E1-59F8-C647-B50C-00795146D649}" type="doc">
      <dgm:prSet loTypeId="urn:microsoft.com/office/officeart/2009/3/layout/IncreasingArrows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C5C480-5378-2243-8EC0-7E7B1BC59327}">
      <dgm:prSet phldrT="[Text]" custT="1"/>
      <dgm:spPr/>
      <dgm:t>
        <a:bodyPr/>
        <a:lstStyle/>
        <a:p>
          <a:r>
            <a:rPr lang="en-US" sz="1800" b="1" dirty="0"/>
            <a:t>EGFR</a:t>
          </a:r>
        </a:p>
      </dgm:t>
    </dgm:pt>
    <dgm:pt modelId="{431D0B58-7A1F-9F4A-B621-A95D549090A5}" type="parTrans" cxnId="{1A792853-2B16-B749-9F20-84B116F4A916}">
      <dgm:prSet/>
      <dgm:spPr/>
      <dgm:t>
        <a:bodyPr/>
        <a:lstStyle/>
        <a:p>
          <a:endParaRPr lang="en-US"/>
        </a:p>
      </dgm:t>
    </dgm:pt>
    <dgm:pt modelId="{86C81127-186A-034E-822F-D7C754F21553}" type="sibTrans" cxnId="{1A792853-2B16-B749-9F20-84B116F4A916}">
      <dgm:prSet/>
      <dgm:spPr/>
      <dgm:t>
        <a:bodyPr/>
        <a:lstStyle/>
        <a:p>
          <a:endParaRPr lang="en-US"/>
        </a:p>
      </dgm:t>
    </dgm:pt>
    <dgm:pt modelId="{82AA04A1-279C-B743-8C97-5434F6999C59}">
      <dgm:prSet phldrT="[Text]" custT="1"/>
      <dgm:spPr/>
      <dgm:t>
        <a:bodyPr/>
        <a:lstStyle/>
        <a:p>
          <a:r>
            <a:rPr lang="en-US" sz="1200" b="1" dirty="0"/>
            <a:t>2004 </a:t>
          </a:r>
        </a:p>
        <a:p>
          <a:r>
            <a:rPr lang="en-US" sz="1200" b="1" dirty="0"/>
            <a:t>Erlotinib</a:t>
          </a:r>
        </a:p>
        <a:p>
          <a:r>
            <a:rPr lang="en-US" sz="1200" b="1" dirty="0"/>
            <a:t>2015 </a:t>
          </a:r>
        </a:p>
        <a:p>
          <a:r>
            <a:rPr lang="en-US" sz="1200" b="1" dirty="0"/>
            <a:t>Osimertinib</a:t>
          </a:r>
        </a:p>
      </dgm:t>
    </dgm:pt>
    <dgm:pt modelId="{743879A9-AE75-114B-9DCF-00696A5F600A}" type="parTrans" cxnId="{0A7A46C8-F283-D949-8A14-BFE533B911BF}">
      <dgm:prSet/>
      <dgm:spPr/>
      <dgm:t>
        <a:bodyPr/>
        <a:lstStyle/>
        <a:p>
          <a:endParaRPr lang="en-US"/>
        </a:p>
      </dgm:t>
    </dgm:pt>
    <dgm:pt modelId="{ACE61D53-5693-C542-85F2-217AD34F473C}" type="sibTrans" cxnId="{0A7A46C8-F283-D949-8A14-BFE533B911BF}">
      <dgm:prSet/>
      <dgm:spPr/>
      <dgm:t>
        <a:bodyPr/>
        <a:lstStyle/>
        <a:p>
          <a:endParaRPr lang="en-US"/>
        </a:p>
      </dgm:t>
    </dgm:pt>
    <dgm:pt modelId="{80B901A6-46A3-0945-AC12-74CA7C9D1177}">
      <dgm:prSet phldrT="[Text]" custT="1"/>
      <dgm:spPr/>
      <dgm:t>
        <a:bodyPr/>
        <a:lstStyle/>
        <a:p>
          <a:r>
            <a:rPr lang="en-US" sz="1800" b="1" dirty="0"/>
            <a:t>Histology</a:t>
          </a:r>
        </a:p>
      </dgm:t>
    </dgm:pt>
    <dgm:pt modelId="{12A00991-CBB9-2E41-A98D-75336AFD3BC0}" type="parTrans" cxnId="{51702F99-5880-D04E-BE01-1BD71BAC7335}">
      <dgm:prSet/>
      <dgm:spPr/>
      <dgm:t>
        <a:bodyPr/>
        <a:lstStyle/>
        <a:p>
          <a:endParaRPr lang="en-US"/>
        </a:p>
      </dgm:t>
    </dgm:pt>
    <dgm:pt modelId="{149476A1-675C-A145-8EA6-1AED22000313}" type="sibTrans" cxnId="{51702F99-5880-D04E-BE01-1BD71BAC7335}">
      <dgm:prSet/>
      <dgm:spPr/>
      <dgm:t>
        <a:bodyPr/>
        <a:lstStyle/>
        <a:p>
          <a:endParaRPr lang="en-US"/>
        </a:p>
      </dgm:t>
    </dgm:pt>
    <dgm:pt modelId="{7568E45F-5944-EA40-B687-30B605DFE2D6}">
      <dgm:prSet phldrT="[Text]" custT="1"/>
      <dgm:spPr/>
      <dgm:t>
        <a:bodyPr/>
        <a:lstStyle/>
        <a:p>
          <a:r>
            <a:rPr lang="en-US" sz="1200" b="1" dirty="0"/>
            <a:t>2006 </a:t>
          </a:r>
        </a:p>
        <a:p>
          <a:r>
            <a:rPr lang="en-US" sz="1200" b="1" dirty="0"/>
            <a:t>Bevacizumab</a:t>
          </a:r>
        </a:p>
      </dgm:t>
    </dgm:pt>
    <dgm:pt modelId="{976A614A-5A21-174D-A5F7-EFA14C2366AB}" type="parTrans" cxnId="{D5B9B007-F823-5946-A33C-284A224A4731}">
      <dgm:prSet/>
      <dgm:spPr/>
      <dgm:t>
        <a:bodyPr/>
        <a:lstStyle/>
        <a:p>
          <a:endParaRPr lang="en-US"/>
        </a:p>
      </dgm:t>
    </dgm:pt>
    <dgm:pt modelId="{80485A01-1A47-E64B-8D7E-2A12D2825643}" type="sibTrans" cxnId="{D5B9B007-F823-5946-A33C-284A224A4731}">
      <dgm:prSet/>
      <dgm:spPr/>
      <dgm:t>
        <a:bodyPr/>
        <a:lstStyle/>
        <a:p>
          <a:endParaRPr lang="en-US"/>
        </a:p>
      </dgm:t>
    </dgm:pt>
    <dgm:pt modelId="{3F6692C3-60FA-B64E-85A2-EFDB25E536D9}">
      <dgm:prSet phldrT="[Text]" custT="1"/>
      <dgm:spPr/>
      <dgm:t>
        <a:bodyPr/>
        <a:lstStyle/>
        <a:p>
          <a:r>
            <a:rPr lang="en-US" sz="1800" b="1" dirty="0"/>
            <a:t>ALK</a:t>
          </a:r>
        </a:p>
      </dgm:t>
    </dgm:pt>
    <dgm:pt modelId="{FA389576-5C68-F240-A37A-A05D86BFC3F4}" type="parTrans" cxnId="{418561D5-4C5D-E144-B86D-99D144E3DA35}">
      <dgm:prSet/>
      <dgm:spPr/>
      <dgm:t>
        <a:bodyPr/>
        <a:lstStyle/>
        <a:p>
          <a:endParaRPr lang="en-US"/>
        </a:p>
      </dgm:t>
    </dgm:pt>
    <dgm:pt modelId="{656B24CD-C8F2-D545-A2CE-6D15AA8CF805}" type="sibTrans" cxnId="{418561D5-4C5D-E144-B86D-99D144E3DA35}">
      <dgm:prSet/>
      <dgm:spPr/>
      <dgm:t>
        <a:bodyPr/>
        <a:lstStyle/>
        <a:p>
          <a:endParaRPr lang="en-US"/>
        </a:p>
      </dgm:t>
    </dgm:pt>
    <dgm:pt modelId="{94B31561-88F6-874C-81C5-41450173B007}">
      <dgm:prSet phldrT="[Text]" custT="1"/>
      <dgm:spPr/>
      <dgm:t>
        <a:bodyPr/>
        <a:lstStyle/>
        <a:p>
          <a:r>
            <a:rPr lang="en-US" sz="1200" b="1" dirty="0"/>
            <a:t>2011 </a:t>
          </a:r>
        </a:p>
        <a:p>
          <a:r>
            <a:rPr lang="en-US" sz="1200" b="1" dirty="0"/>
            <a:t>Crizotinib</a:t>
          </a:r>
        </a:p>
        <a:p>
          <a:r>
            <a:rPr lang="en-US" sz="1200" b="1" dirty="0"/>
            <a:t>2014 </a:t>
          </a:r>
        </a:p>
        <a:p>
          <a:r>
            <a:rPr lang="en-US" sz="1200" b="1" dirty="0"/>
            <a:t>Ceritinib</a:t>
          </a:r>
        </a:p>
        <a:p>
          <a:r>
            <a:rPr lang="en-US" sz="1200" b="1" dirty="0"/>
            <a:t>2015 </a:t>
          </a:r>
        </a:p>
        <a:p>
          <a:r>
            <a:rPr lang="en-US" sz="1200" b="1" dirty="0"/>
            <a:t>Alectinib</a:t>
          </a:r>
        </a:p>
        <a:p>
          <a:r>
            <a:rPr lang="en-US" sz="1200" b="1" dirty="0"/>
            <a:t>2017 </a:t>
          </a:r>
        </a:p>
        <a:p>
          <a:r>
            <a:rPr lang="en-US" sz="1200" b="1" dirty="0"/>
            <a:t>Brigatinib</a:t>
          </a:r>
        </a:p>
        <a:p>
          <a:r>
            <a:rPr lang="en-US" sz="1200" b="1" dirty="0"/>
            <a:t>2018 </a:t>
          </a:r>
        </a:p>
        <a:p>
          <a:r>
            <a:rPr lang="en-US" sz="1200" b="1" dirty="0"/>
            <a:t>Lorlatinib</a:t>
          </a:r>
          <a:endParaRPr lang="en-US" sz="1400" b="1" dirty="0"/>
        </a:p>
      </dgm:t>
    </dgm:pt>
    <dgm:pt modelId="{46B4E579-00FA-EC4D-84E8-AADC2E4507DD}" type="parTrans" cxnId="{E7334F38-B01F-B541-B7E5-1380013709A5}">
      <dgm:prSet/>
      <dgm:spPr/>
      <dgm:t>
        <a:bodyPr/>
        <a:lstStyle/>
        <a:p>
          <a:endParaRPr lang="en-US"/>
        </a:p>
      </dgm:t>
    </dgm:pt>
    <dgm:pt modelId="{6640E2A9-E245-B24A-A3ED-43413FA3A1B8}" type="sibTrans" cxnId="{E7334F38-B01F-B541-B7E5-1380013709A5}">
      <dgm:prSet/>
      <dgm:spPr/>
      <dgm:t>
        <a:bodyPr/>
        <a:lstStyle/>
        <a:p>
          <a:endParaRPr lang="en-US"/>
        </a:p>
      </dgm:t>
    </dgm:pt>
    <dgm:pt modelId="{C5D739F7-6327-AA4E-ADC2-757EB271C8D1}">
      <dgm:prSet custT="1"/>
      <dgm:spPr/>
      <dgm:t>
        <a:bodyPr/>
        <a:lstStyle/>
        <a:p>
          <a:r>
            <a:rPr lang="en-US" sz="1800" b="1" dirty="0"/>
            <a:t>ROS</a:t>
          </a:r>
        </a:p>
      </dgm:t>
    </dgm:pt>
    <dgm:pt modelId="{06B267DE-2E2A-8142-B897-1D6414E2EA8B}" type="parTrans" cxnId="{E023900C-9B34-1B45-9E32-A6D7D6ECA615}">
      <dgm:prSet/>
      <dgm:spPr/>
      <dgm:t>
        <a:bodyPr/>
        <a:lstStyle/>
        <a:p>
          <a:endParaRPr lang="en-US"/>
        </a:p>
      </dgm:t>
    </dgm:pt>
    <dgm:pt modelId="{9900F9D0-082A-194F-B78F-605A1D8C7450}" type="sibTrans" cxnId="{E023900C-9B34-1B45-9E32-A6D7D6ECA615}">
      <dgm:prSet/>
      <dgm:spPr/>
      <dgm:t>
        <a:bodyPr/>
        <a:lstStyle/>
        <a:p>
          <a:endParaRPr lang="en-US"/>
        </a:p>
      </dgm:t>
    </dgm:pt>
    <dgm:pt modelId="{2A0B0B07-04BF-7543-ACC0-608EA28BD6E9}">
      <dgm:prSet custT="1"/>
      <dgm:spPr/>
      <dgm:t>
        <a:bodyPr/>
        <a:lstStyle/>
        <a:p>
          <a:endParaRPr lang="en-US" sz="1100" b="1" dirty="0"/>
        </a:p>
        <a:p>
          <a:r>
            <a:rPr lang="en-US" sz="1100" b="1" dirty="0"/>
            <a:t>PDL1, BRAF, MSI, HER2, RET, NTRK, TMB?</a:t>
          </a:r>
        </a:p>
      </dgm:t>
    </dgm:pt>
    <dgm:pt modelId="{13436A30-E2A6-7B44-9225-ABAECB0685FF}" type="parTrans" cxnId="{EB8CDC2A-F5FE-A740-AC62-19ED77900D19}">
      <dgm:prSet/>
      <dgm:spPr/>
      <dgm:t>
        <a:bodyPr/>
        <a:lstStyle/>
        <a:p>
          <a:endParaRPr lang="en-US"/>
        </a:p>
      </dgm:t>
    </dgm:pt>
    <dgm:pt modelId="{726FCD2C-F654-3D45-9A69-96926B187A5E}" type="sibTrans" cxnId="{EB8CDC2A-F5FE-A740-AC62-19ED77900D19}">
      <dgm:prSet/>
      <dgm:spPr/>
      <dgm:t>
        <a:bodyPr/>
        <a:lstStyle/>
        <a:p>
          <a:endParaRPr lang="en-US"/>
        </a:p>
      </dgm:t>
    </dgm:pt>
    <dgm:pt modelId="{DE6FC0BD-B90D-E244-9690-A1895B2C107F}">
      <dgm:prSet custT="1"/>
      <dgm:spPr/>
      <dgm:t>
        <a:bodyPr/>
        <a:lstStyle/>
        <a:p>
          <a:r>
            <a:rPr lang="en-US" sz="1200" b="1" dirty="0"/>
            <a:t>2016</a:t>
          </a:r>
        </a:p>
        <a:p>
          <a:r>
            <a:rPr lang="en-US" sz="1200" b="1" dirty="0"/>
            <a:t>Crizotinib</a:t>
          </a:r>
        </a:p>
      </dgm:t>
    </dgm:pt>
    <dgm:pt modelId="{0243CC31-F394-764E-82A6-15554B646084}" type="parTrans" cxnId="{86D9D229-0D21-D442-8F32-C4AA82D87F73}">
      <dgm:prSet/>
      <dgm:spPr/>
      <dgm:t>
        <a:bodyPr/>
        <a:lstStyle/>
        <a:p>
          <a:endParaRPr lang="en-US"/>
        </a:p>
      </dgm:t>
    </dgm:pt>
    <dgm:pt modelId="{6F496867-28F3-224B-B876-09E2102F8B67}" type="sibTrans" cxnId="{86D9D229-0D21-D442-8F32-C4AA82D87F73}">
      <dgm:prSet/>
      <dgm:spPr/>
      <dgm:t>
        <a:bodyPr/>
        <a:lstStyle/>
        <a:p>
          <a:endParaRPr lang="en-US"/>
        </a:p>
      </dgm:t>
    </dgm:pt>
    <dgm:pt modelId="{8CFB832B-410F-C045-A923-E4A83DCE2FDA}">
      <dgm:prSet custT="1"/>
      <dgm:spPr/>
      <dgm:t>
        <a:bodyPr/>
        <a:lstStyle/>
        <a:p>
          <a:r>
            <a:rPr lang="en-US" sz="1100" b="1" dirty="0"/>
            <a:t>2016 </a:t>
          </a:r>
        </a:p>
        <a:p>
          <a:r>
            <a:rPr lang="en-US" sz="1100" b="1" dirty="0"/>
            <a:t>Pembrolizumab (PD-L1+)</a:t>
          </a:r>
        </a:p>
        <a:p>
          <a:r>
            <a:rPr lang="en-US" sz="1100" b="1" dirty="0"/>
            <a:t>2017</a:t>
          </a:r>
        </a:p>
        <a:p>
          <a:r>
            <a:rPr lang="en-US" sz="1100" b="1" dirty="0"/>
            <a:t>Dabrafenib, </a:t>
          </a:r>
          <a:r>
            <a:rPr lang="en-US" sz="1100" b="1" dirty="0" err="1"/>
            <a:t>Tramectinib</a:t>
          </a:r>
          <a:endParaRPr lang="en-US" sz="1100" b="1" dirty="0"/>
        </a:p>
        <a:p>
          <a:r>
            <a:rPr lang="en-US" sz="1100" b="1" dirty="0"/>
            <a:t>Pembrolizumab (MSI, +chemo)</a:t>
          </a:r>
        </a:p>
        <a:p>
          <a:r>
            <a:rPr lang="en-US" sz="1100" b="1" dirty="0"/>
            <a:t>2018 </a:t>
          </a:r>
        </a:p>
        <a:p>
          <a:r>
            <a:rPr lang="en-US" sz="1100" b="1" dirty="0"/>
            <a:t>Larotrectinib</a:t>
          </a:r>
        </a:p>
      </dgm:t>
    </dgm:pt>
    <dgm:pt modelId="{10784ECD-8135-B044-8FC4-1191A70339E4}" type="parTrans" cxnId="{D4F087E6-B6AD-A341-AD79-E278F2101AF9}">
      <dgm:prSet/>
      <dgm:spPr/>
      <dgm:t>
        <a:bodyPr/>
        <a:lstStyle/>
        <a:p>
          <a:endParaRPr lang="en-US"/>
        </a:p>
      </dgm:t>
    </dgm:pt>
    <dgm:pt modelId="{93B194C6-8F82-A045-8888-4A3188DC5FDE}" type="sibTrans" cxnId="{D4F087E6-B6AD-A341-AD79-E278F2101AF9}">
      <dgm:prSet/>
      <dgm:spPr/>
      <dgm:t>
        <a:bodyPr/>
        <a:lstStyle/>
        <a:p>
          <a:endParaRPr lang="en-US"/>
        </a:p>
      </dgm:t>
    </dgm:pt>
    <dgm:pt modelId="{B18E57C6-700F-8645-8D87-00F307827BE1}">
      <dgm:prSet custT="1"/>
      <dgm:spPr/>
      <dgm:t>
        <a:bodyPr/>
        <a:lstStyle/>
        <a:p>
          <a:r>
            <a:rPr lang="en-US" sz="1200" b="1" dirty="0"/>
            <a:t>2007 </a:t>
          </a:r>
        </a:p>
        <a:p>
          <a:r>
            <a:rPr lang="en-US" sz="1200" b="1" dirty="0"/>
            <a:t>Pemetrexed</a:t>
          </a:r>
        </a:p>
      </dgm:t>
    </dgm:pt>
    <dgm:pt modelId="{15593B12-2C36-C046-9AD2-A5C02E312B03}" type="parTrans" cxnId="{806F2716-13FC-AA41-919B-8F4D1B650533}">
      <dgm:prSet/>
      <dgm:spPr/>
      <dgm:t>
        <a:bodyPr/>
        <a:lstStyle/>
        <a:p>
          <a:endParaRPr lang="en-US"/>
        </a:p>
      </dgm:t>
    </dgm:pt>
    <dgm:pt modelId="{E8434BF5-CDE2-4441-A683-75C3551034CD}" type="sibTrans" cxnId="{806F2716-13FC-AA41-919B-8F4D1B650533}">
      <dgm:prSet/>
      <dgm:spPr/>
      <dgm:t>
        <a:bodyPr/>
        <a:lstStyle/>
        <a:p>
          <a:endParaRPr lang="en-US"/>
        </a:p>
      </dgm:t>
    </dgm:pt>
    <dgm:pt modelId="{ACB0A4A6-7F8F-2644-8FB4-6008C20D2081}" type="pres">
      <dgm:prSet presAssocID="{188150E1-59F8-C647-B50C-00795146D649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ABE9387C-5A18-CE49-B759-411DC76B8D9B}" type="pres">
      <dgm:prSet presAssocID="{C8C5C480-5378-2243-8EC0-7E7B1BC59327}" presName="parentText1" presStyleLbl="node1" presStyleIdx="0" presStyleCnt="5">
        <dgm:presLayoutVars>
          <dgm:chMax/>
          <dgm:chPref val="3"/>
          <dgm:bulletEnabled val="1"/>
        </dgm:presLayoutVars>
      </dgm:prSet>
      <dgm:spPr/>
    </dgm:pt>
    <dgm:pt modelId="{72433F4A-DF12-E547-BD91-A44138ED2F96}" type="pres">
      <dgm:prSet presAssocID="{C8C5C480-5378-2243-8EC0-7E7B1BC59327}" presName="childText1" presStyleLbl="solidAlignAcc1" presStyleIdx="0" presStyleCnt="5" custScaleX="108903" custScaleY="53158" custLinFactNeighborX="2915" custLinFactNeighborY="-24513">
        <dgm:presLayoutVars>
          <dgm:chMax val="0"/>
          <dgm:chPref val="0"/>
          <dgm:bulletEnabled val="1"/>
        </dgm:presLayoutVars>
      </dgm:prSet>
      <dgm:spPr/>
    </dgm:pt>
    <dgm:pt modelId="{16F20D82-4C82-334A-A62C-44EB1DCBAD37}" type="pres">
      <dgm:prSet presAssocID="{80B901A6-46A3-0945-AC12-74CA7C9D1177}" presName="parentText2" presStyleLbl="node1" presStyleIdx="1" presStyleCnt="5">
        <dgm:presLayoutVars>
          <dgm:chMax/>
          <dgm:chPref val="3"/>
          <dgm:bulletEnabled val="1"/>
        </dgm:presLayoutVars>
      </dgm:prSet>
      <dgm:spPr/>
    </dgm:pt>
    <dgm:pt modelId="{497EC67B-FBC9-AA49-84C9-73ADE8CC367C}" type="pres">
      <dgm:prSet presAssocID="{80B901A6-46A3-0945-AC12-74CA7C9D1177}" presName="childText2" presStyleLbl="solidAlignAcc1" presStyleIdx="1" presStyleCnt="5" custScaleX="100683" custScaleY="61885" custLinFactNeighborX="1436" custLinFactNeighborY="-21998">
        <dgm:presLayoutVars>
          <dgm:chMax val="0"/>
          <dgm:chPref val="0"/>
          <dgm:bulletEnabled val="1"/>
        </dgm:presLayoutVars>
      </dgm:prSet>
      <dgm:spPr/>
    </dgm:pt>
    <dgm:pt modelId="{4C56CB34-06F5-4B4A-97BC-A6B94C838D30}" type="pres">
      <dgm:prSet presAssocID="{3F6692C3-60FA-B64E-85A2-EFDB25E536D9}" presName="parentText3" presStyleLbl="node1" presStyleIdx="2" presStyleCnt="5">
        <dgm:presLayoutVars>
          <dgm:chMax/>
          <dgm:chPref val="3"/>
          <dgm:bulletEnabled val="1"/>
        </dgm:presLayoutVars>
      </dgm:prSet>
      <dgm:spPr/>
    </dgm:pt>
    <dgm:pt modelId="{B7BF61F3-E9C3-234D-8F39-8C0E8A021AEF}" type="pres">
      <dgm:prSet presAssocID="{3F6692C3-60FA-B64E-85A2-EFDB25E536D9}" presName="childText3" presStyleLbl="solidAlignAcc1" presStyleIdx="2" presStyleCnt="5" custScaleX="106071" custScaleY="130975" custLinFactNeighborX="3112" custLinFactNeighborY="6400">
        <dgm:presLayoutVars>
          <dgm:chMax val="0"/>
          <dgm:chPref val="0"/>
          <dgm:bulletEnabled val="1"/>
        </dgm:presLayoutVars>
      </dgm:prSet>
      <dgm:spPr/>
    </dgm:pt>
    <dgm:pt modelId="{3771B6F4-DA17-0D4E-8CD6-F978FC200B3A}" type="pres">
      <dgm:prSet presAssocID="{C5D739F7-6327-AA4E-ADC2-757EB271C8D1}" presName="parentText4" presStyleLbl="node1" presStyleIdx="3" presStyleCnt="5">
        <dgm:presLayoutVars>
          <dgm:chMax/>
          <dgm:chPref val="3"/>
          <dgm:bulletEnabled val="1"/>
        </dgm:presLayoutVars>
      </dgm:prSet>
      <dgm:spPr/>
    </dgm:pt>
    <dgm:pt modelId="{4B49D1D9-3A20-AE4E-8823-BFFCB5F317DB}" type="pres">
      <dgm:prSet presAssocID="{C5D739F7-6327-AA4E-ADC2-757EB271C8D1}" presName="childText4" presStyleLbl="solidAlignAcc1" presStyleIdx="3" presStyleCnt="5" custScaleX="101228" custScaleY="33394" custLinFactNeighborX="2291" custLinFactNeighborY="-40880">
        <dgm:presLayoutVars>
          <dgm:chMax val="0"/>
          <dgm:chPref val="0"/>
          <dgm:bulletEnabled val="1"/>
        </dgm:presLayoutVars>
      </dgm:prSet>
      <dgm:spPr/>
    </dgm:pt>
    <dgm:pt modelId="{3D4FC059-E07B-3C42-BE74-26AF6F969FFB}" type="pres">
      <dgm:prSet presAssocID="{2A0B0B07-04BF-7543-ACC0-608EA28BD6E9}" presName="parentText5" presStyleLbl="node1" presStyleIdx="4" presStyleCnt="5">
        <dgm:presLayoutVars>
          <dgm:chMax/>
          <dgm:chPref val="3"/>
          <dgm:bulletEnabled val="1"/>
        </dgm:presLayoutVars>
      </dgm:prSet>
      <dgm:spPr/>
    </dgm:pt>
    <dgm:pt modelId="{B6CF5D73-3C52-CF41-AB8E-2058BB516719}" type="pres">
      <dgm:prSet presAssocID="{2A0B0B07-04BF-7543-ACC0-608EA28BD6E9}" presName="childText5" presStyleLbl="solidAlignAcc1" presStyleIdx="4" presStyleCnt="5" custScaleX="123682" custScaleY="86662" custLinFactNeighborX="14055" custLinFactNeighborY="-8486">
        <dgm:presLayoutVars>
          <dgm:chMax val="0"/>
          <dgm:chPref val="0"/>
          <dgm:bulletEnabled val="1"/>
        </dgm:presLayoutVars>
      </dgm:prSet>
      <dgm:spPr/>
    </dgm:pt>
  </dgm:ptLst>
  <dgm:cxnLst>
    <dgm:cxn modelId="{D5B9B007-F823-5946-A33C-284A224A4731}" srcId="{80B901A6-46A3-0945-AC12-74CA7C9D1177}" destId="{7568E45F-5944-EA40-B687-30B605DFE2D6}" srcOrd="0" destOrd="0" parTransId="{976A614A-5A21-174D-A5F7-EFA14C2366AB}" sibTransId="{80485A01-1A47-E64B-8D7E-2A12D2825643}"/>
    <dgm:cxn modelId="{76F81F08-9D37-2B42-9E8C-31237DEA61FE}" type="presOf" srcId="{7568E45F-5944-EA40-B687-30B605DFE2D6}" destId="{497EC67B-FBC9-AA49-84C9-73ADE8CC367C}" srcOrd="0" destOrd="0" presId="urn:microsoft.com/office/officeart/2009/3/layout/IncreasingArrowsProcess"/>
    <dgm:cxn modelId="{9C0F850C-3A05-F44E-B225-BC2A0EF6E963}" type="presOf" srcId="{188150E1-59F8-C647-B50C-00795146D649}" destId="{ACB0A4A6-7F8F-2644-8FB4-6008C20D2081}" srcOrd="0" destOrd="0" presId="urn:microsoft.com/office/officeart/2009/3/layout/IncreasingArrowsProcess"/>
    <dgm:cxn modelId="{E023900C-9B34-1B45-9E32-A6D7D6ECA615}" srcId="{188150E1-59F8-C647-B50C-00795146D649}" destId="{C5D739F7-6327-AA4E-ADC2-757EB271C8D1}" srcOrd="3" destOrd="0" parTransId="{06B267DE-2E2A-8142-B897-1D6414E2EA8B}" sibTransId="{9900F9D0-082A-194F-B78F-605A1D8C7450}"/>
    <dgm:cxn modelId="{806F2716-13FC-AA41-919B-8F4D1B650533}" srcId="{80B901A6-46A3-0945-AC12-74CA7C9D1177}" destId="{B18E57C6-700F-8645-8D87-00F307827BE1}" srcOrd="1" destOrd="0" parTransId="{15593B12-2C36-C046-9AD2-A5C02E312B03}" sibTransId="{E8434BF5-CDE2-4441-A683-75C3551034CD}"/>
    <dgm:cxn modelId="{86D9D229-0D21-D442-8F32-C4AA82D87F73}" srcId="{C5D739F7-6327-AA4E-ADC2-757EB271C8D1}" destId="{DE6FC0BD-B90D-E244-9690-A1895B2C107F}" srcOrd="0" destOrd="0" parTransId="{0243CC31-F394-764E-82A6-15554B646084}" sibTransId="{6F496867-28F3-224B-B876-09E2102F8B67}"/>
    <dgm:cxn modelId="{EB8CDC2A-F5FE-A740-AC62-19ED77900D19}" srcId="{188150E1-59F8-C647-B50C-00795146D649}" destId="{2A0B0B07-04BF-7543-ACC0-608EA28BD6E9}" srcOrd="4" destOrd="0" parTransId="{13436A30-E2A6-7B44-9225-ABAECB0685FF}" sibTransId="{726FCD2C-F654-3D45-9A69-96926B187A5E}"/>
    <dgm:cxn modelId="{E7334F38-B01F-B541-B7E5-1380013709A5}" srcId="{3F6692C3-60FA-B64E-85A2-EFDB25E536D9}" destId="{94B31561-88F6-874C-81C5-41450173B007}" srcOrd="0" destOrd="0" parTransId="{46B4E579-00FA-EC4D-84E8-AADC2E4507DD}" sibTransId="{6640E2A9-E245-B24A-A3ED-43413FA3A1B8}"/>
    <dgm:cxn modelId="{24F3B73D-7F50-CE4C-A8AE-61C2002D11CD}" type="presOf" srcId="{2A0B0B07-04BF-7543-ACC0-608EA28BD6E9}" destId="{3D4FC059-E07B-3C42-BE74-26AF6F969FFB}" srcOrd="0" destOrd="0" presId="urn:microsoft.com/office/officeart/2009/3/layout/IncreasingArrowsProcess"/>
    <dgm:cxn modelId="{1A792853-2B16-B749-9F20-84B116F4A916}" srcId="{188150E1-59F8-C647-B50C-00795146D649}" destId="{C8C5C480-5378-2243-8EC0-7E7B1BC59327}" srcOrd="0" destOrd="0" parTransId="{431D0B58-7A1F-9F4A-B621-A95D549090A5}" sibTransId="{86C81127-186A-034E-822F-D7C754F21553}"/>
    <dgm:cxn modelId="{B8A7E05A-FD2B-6747-A31B-C61E662EBD97}" type="presOf" srcId="{B18E57C6-700F-8645-8D87-00F307827BE1}" destId="{497EC67B-FBC9-AA49-84C9-73ADE8CC367C}" srcOrd="0" destOrd="1" presId="urn:microsoft.com/office/officeart/2009/3/layout/IncreasingArrowsProcess"/>
    <dgm:cxn modelId="{F1ECB98A-9276-424F-A0DC-00102BFEFF0C}" type="presOf" srcId="{DE6FC0BD-B90D-E244-9690-A1895B2C107F}" destId="{4B49D1D9-3A20-AE4E-8823-BFFCB5F317DB}" srcOrd="0" destOrd="0" presId="urn:microsoft.com/office/officeart/2009/3/layout/IncreasingArrowsProcess"/>
    <dgm:cxn modelId="{3DC21796-CEF9-9245-84B5-6246E76E1A1D}" type="presOf" srcId="{94B31561-88F6-874C-81C5-41450173B007}" destId="{B7BF61F3-E9C3-234D-8F39-8C0E8A021AEF}" srcOrd="0" destOrd="0" presId="urn:microsoft.com/office/officeart/2009/3/layout/IncreasingArrowsProcess"/>
    <dgm:cxn modelId="{51702F99-5880-D04E-BE01-1BD71BAC7335}" srcId="{188150E1-59F8-C647-B50C-00795146D649}" destId="{80B901A6-46A3-0945-AC12-74CA7C9D1177}" srcOrd="1" destOrd="0" parTransId="{12A00991-CBB9-2E41-A98D-75336AFD3BC0}" sibTransId="{149476A1-675C-A145-8EA6-1AED22000313}"/>
    <dgm:cxn modelId="{591FA8A1-3740-E344-8DBB-2361EC643981}" type="presOf" srcId="{3F6692C3-60FA-B64E-85A2-EFDB25E536D9}" destId="{4C56CB34-06F5-4B4A-97BC-A6B94C838D30}" srcOrd="0" destOrd="0" presId="urn:microsoft.com/office/officeart/2009/3/layout/IncreasingArrowsProcess"/>
    <dgm:cxn modelId="{C13FAFC1-EB9A-4F43-A477-7B57ACF1B764}" type="presOf" srcId="{C5D739F7-6327-AA4E-ADC2-757EB271C8D1}" destId="{3771B6F4-DA17-0D4E-8CD6-F978FC200B3A}" srcOrd="0" destOrd="0" presId="urn:microsoft.com/office/officeart/2009/3/layout/IncreasingArrowsProcess"/>
    <dgm:cxn modelId="{0A7A46C8-F283-D949-8A14-BFE533B911BF}" srcId="{C8C5C480-5378-2243-8EC0-7E7B1BC59327}" destId="{82AA04A1-279C-B743-8C97-5434F6999C59}" srcOrd="0" destOrd="0" parTransId="{743879A9-AE75-114B-9DCF-00696A5F600A}" sibTransId="{ACE61D53-5693-C542-85F2-217AD34F473C}"/>
    <dgm:cxn modelId="{418561D5-4C5D-E144-B86D-99D144E3DA35}" srcId="{188150E1-59F8-C647-B50C-00795146D649}" destId="{3F6692C3-60FA-B64E-85A2-EFDB25E536D9}" srcOrd="2" destOrd="0" parTransId="{FA389576-5C68-F240-A37A-A05D86BFC3F4}" sibTransId="{656B24CD-C8F2-D545-A2CE-6D15AA8CF805}"/>
    <dgm:cxn modelId="{3363EAD7-18BF-A647-81BA-66A4502E1572}" type="presOf" srcId="{80B901A6-46A3-0945-AC12-74CA7C9D1177}" destId="{16F20D82-4C82-334A-A62C-44EB1DCBAD37}" srcOrd="0" destOrd="0" presId="urn:microsoft.com/office/officeart/2009/3/layout/IncreasingArrowsProcess"/>
    <dgm:cxn modelId="{D4F087E6-B6AD-A341-AD79-E278F2101AF9}" srcId="{2A0B0B07-04BF-7543-ACC0-608EA28BD6E9}" destId="{8CFB832B-410F-C045-A923-E4A83DCE2FDA}" srcOrd="0" destOrd="0" parTransId="{10784ECD-8135-B044-8FC4-1191A70339E4}" sibTransId="{93B194C6-8F82-A045-8888-4A3188DC5FDE}"/>
    <dgm:cxn modelId="{EC2DC1E9-F499-D44D-8331-C6A2441EB76D}" type="presOf" srcId="{82AA04A1-279C-B743-8C97-5434F6999C59}" destId="{72433F4A-DF12-E547-BD91-A44138ED2F96}" srcOrd="0" destOrd="0" presId="urn:microsoft.com/office/officeart/2009/3/layout/IncreasingArrowsProcess"/>
    <dgm:cxn modelId="{EBA103F3-827C-294E-8CBB-6CC1B5474926}" type="presOf" srcId="{8CFB832B-410F-C045-A923-E4A83DCE2FDA}" destId="{B6CF5D73-3C52-CF41-AB8E-2058BB516719}" srcOrd="0" destOrd="0" presId="urn:microsoft.com/office/officeart/2009/3/layout/IncreasingArrowsProcess"/>
    <dgm:cxn modelId="{E50150F4-7F69-8841-A0F7-E76DE07BAF62}" type="presOf" srcId="{C8C5C480-5378-2243-8EC0-7E7B1BC59327}" destId="{ABE9387C-5A18-CE49-B759-411DC76B8D9B}" srcOrd="0" destOrd="0" presId="urn:microsoft.com/office/officeart/2009/3/layout/IncreasingArrowsProcess"/>
    <dgm:cxn modelId="{911E2FB9-6DFB-5048-BD96-463166FEC8DC}" type="presParOf" srcId="{ACB0A4A6-7F8F-2644-8FB4-6008C20D2081}" destId="{ABE9387C-5A18-CE49-B759-411DC76B8D9B}" srcOrd="0" destOrd="0" presId="urn:microsoft.com/office/officeart/2009/3/layout/IncreasingArrowsProcess"/>
    <dgm:cxn modelId="{A7816803-92C3-E94F-AF89-DC2E27F8F399}" type="presParOf" srcId="{ACB0A4A6-7F8F-2644-8FB4-6008C20D2081}" destId="{72433F4A-DF12-E547-BD91-A44138ED2F96}" srcOrd="1" destOrd="0" presId="urn:microsoft.com/office/officeart/2009/3/layout/IncreasingArrowsProcess"/>
    <dgm:cxn modelId="{F920878F-3216-2E4D-BBC2-D1D29F465098}" type="presParOf" srcId="{ACB0A4A6-7F8F-2644-8FB4-6008C20D2081}" destId="{16F20D82-4C82-334A-A62C-44EB1DCBAD37}" srcOrd="2" destOrd="0" presId="urn:microsoft.com/office/officeart/2009/3/layout/IncreasingArrowsProcess"/>
    <dgm:cxn modelId="{9059FFC7-EBD0-2348-8BA7-DAB5B5A67DA4}" type="presParOf" srcId="{ACB0A4A6-7F8F-2644-8FB4-6008C20D2081}" destId="{497EC67B-FBC9-AA49-84C9-73ADE8CC367C}" srcOrd="3" destOrd="0" presId="urn:microsoft.com/office/officeart/2009/3/layout/IncreasingArrowsProcess"/>
    <dgm:cxn modelId="{D3B9CF2D-9CFB-D14A-9BA6-CB0693E1FA64}" type="presParOf" srcId="{ACB0A4A6-7F8F-2644-8FB4-6008C20D2081}" destId="{4C56CB34-06F5-4B4A-97BC-A6B94C838D30}" srcOrd="4" destOrd="0" presId="urn:microsoft.com/office/officeart/2009/3/layout/IncreasingArrowsProcess"/>
    <dgm:cxn modelId="{899B2CE1-D872-574F-89A8-CE09920B5D0E}" type="presParOf" srcId="{ACB0A4A6-7F8F-2644-8FB4-6008C20D2081}" destId="{B7BF61F3-E9C3-234D-8F39-8C0E8A021AEF}" srcOrd="5" destOrd="0" presId="urn:microsoft.com/office/officeart/2009/3/layout/IncreasingArrowsProcess"/>
    <dgm:cxn modelId="{1A50D12E-3457-EF40-9D8C-17FF196576E6}" type="presParOf" srcId="{ACB0A4A6-7F8F-2644-8FB4-6008C20D2081}" destId="{3771B6F4-DA17-0D4E-8CD6-F978FC200B3A}" srcOrd="6" destOrd="0" presId="urn:microsoft.com/office/officeart/2009/3/layout/IncreasingArrowsProcess"/>
    <dgm:cxn modelId="{D9F019A2-677B-AE4E-9767-D2A4D1817A02}" type="presParOf" srcId="{ACB0A4A6-7F8F-2644-8FB4-6008C20D2081}" destId="{4B49D1D9-3A20-AE4E-8823-BFFCB5F317DB}" srcOrd="7" destOrd="0" presId="urn:microsoft.com/office/officeart/2009/3/layout/IncreasingArrowsProcess"/>
    <dgm:cxn modelId="{6C5808F8-F855-EF41-AB2E-82B02E0A4887}" type="presParOf" srcId="{ACB0A4A6-7F8F-2644-8FB4-6008C20D2081}" destId="{3D4FC059-E07B-3C42-BE74-26AF6F969FFB}" srcOrd="8" destOrd="0" presId="urn:microsoft.com/office/officeart/2009/3/layout/IncreasingArrowsProcess"/>
    <dgm:cxn modelId="{251C8D23-E9E6-7545-9174-768C205F4D4E}" type="presParOf" srcId="{ACB0A4A6-7F8F-2644-8FB4-6008C20D2081}" destId="{B6CF5D73-3C52-CF41-AB8E-2058BB516719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9387C-5A18-CE49-B759-411DC76B8D9B}">
      <dsp:nvSpPr>
        <dsp:cNvPr id="0" name=""/>
        <dsp:cNvSpPr/>
      </dsp:nvSpPr>
      <dsp:spPr>
        <a:xfrm>
          <a:off x="603371" y="119763"/>
          <a:ext cx="7314604" cy="106374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6887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EGFR</a:t>
          </a:r>
        </a:p>
      </dsp:txBody>
      <dsp:txXfrm>
        <a:off x="603371" y="385700"/>
        <a:ext cx="7048667" cy="531874"/>
      </dsp:txXfrm>
    </dsp:sp>
    <dsp:sp modelId="{72433F4A-DF12-E547-BD91-A44138ED2F96}">
      <dsp:nvSpPr>
        <dsp:cNvPr id="0" name=""/>
        <dsp:cNvSpPr/>
      </dsp:nvSpPr>
      <dsp:spPr>
        <a:xfrm>
          <a:off x="582600" y="917365"/>
          <a:ext cx="1472243" cy="1038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2004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Erlotinib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2015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Osimertinib</a:t>
          </a:r>
        </a:p>
      </dsp:txBody>
      <dsp:txXfrm>
        <a:off x="582600" y="917365"/>
        <a:ext cx="1472243" cy="1038289"/>
      </dsp:txXfrm>
    </dsp:sp>
    <dsp:sp modelId="{16F20D82-4C82-334A-A62C-44EB1DCBAD37}">
      <dsp:nvSpPr>
        <dsp:cNvPr id="0" name=""/>
        <dsp:cNvSpPr/>
      </dsp:nvSpPr>
      <dsp:spPr>
        <a:xfrm>
          <a:off x="1955110" y="474483"/>
          <a:ext cx="5962865" cy="106374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6887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Histology</a:t>
          </a:r>
        </a:p>
      </dsp:txBody>
      <dsp:txXfrm>
        <a:off x="1955110" y="740420"/>
        <a:ext cx="5696928" cy="531874"/>
      </dsp:txXfrm>
    </dsp:sp>
    <dsp:sp modelId="{497EC67B-FBC9-AA49-84C9-73ADE8CC367C}">
      <dsp:nvSpPr>
        <dsp:cNvPr id="0" name=""/>
        <dsp:cNvSpPr/>
      </dsp:nvSpPr>
      <dsp:spPr>
        <a:xfrm>
          <a:off x="1969907" y="1235979"/>
          <a:ext cx="1361118" cy="12087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2006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Bevacizumab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2007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Pemetrexed</a:t>
          </a:r>
        </a:p>
      </dsp:txBody>
      <dsp:txXfrm>
        <a:off x="1969907" y="1235979"/>
        <a:ext cx="1361118" cy="1208745"/>
      </dsp:txXfrm>
    </dsp:sp>
    <dsp:sp modelId="{4C56CB34-06F5-4B4A-97BC-A6B94C838D30}">
      <dsp:nvSpPr>
        <dsp:cNvPr id="0" name=""/>
        <dsp:cNvSpPr/>
      </dsp:nvSpPr>
      <dsp:spPr>
        <a:xfrm>
          <a:off x="3306849" y="829203"/>
          <a:ext cx="4611126" cy="106374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6887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ALK</a:t>
          </a:r>
        </a:p>
      </dsp:txBody>
      <dsp:txXfrm>
        <a:off x="3306849" y="1095140"/>
        <a:ext cx="4345189" cy="531874"/>
      </dsp:txXfrm>
    </dsp:sp>
    <dsp:sp modelId="{B7BF61F3-E9C3-234D-8F39-8C0E8A021AEF}">
      <dsp:nvSpPr>
        <dsp:cNvPr id="0" name=""/>
        <dsp:cNvSpPr/>
      </dsp:nvSpPr>
      <dsp:spPr>
        <a:xfrm>
          <a:off x="3307883" y="1470635"/>
          <a:ext cx="1433958" cy="25582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2011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Crizotinib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2014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Ceritinib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2015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Alectinib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2017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Brigatinib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2018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Lorlatinib</a:t>
          </a:r>
          <a:endParaRPr lang="en-US" sz="1400" b="1" kern="1200" dirty="0"/>
        </a:p>
      </dsp:txBody>
      <dsp:txXfrm>
        <a:off x="3307883" y="1470635"/>
        <a:ext cx="1433958" cy="2558220"/>
      </dsp:txXfrm>
    </dsp:sp>
    <dsp:sp modelId="{3771B6F4-DA17-0D4E-8CD6-F978FC200B3A}">
      <dsp:nvSpPr>
        <dsp:cNvPr id="0" name=""/>
        <dsp:cNvSpPr/>
      </dsp:nvSpPr>
      <dsp:spPr>
        <a:xfrm>
          <a:off x="4659320" y="1183922"/>
          <a:ext cx="3258656" cy="106374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6887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ROS</a:t>
          </a:r>
        </a:p>
      </dsp:txBody>
      <dsp:txXfrm>
        <a:off x="4659320" y="1449859"/>
        <a:ext cx="2992719" cy="531874"/>
      </dsp:txXfrm>
    </dsp:sp>
    <dsp:sp modelId="{4B49D1D9-3A20-AE4E-8823-BFFCB5F317DB}">
      <dsp:nvSpPr>
        <dsp:cNvPr id="0" name=""/>
        <dsp:cNvSpPr/>
      </dsp:nvSpPr>
      <dsp:spPr>
        <a:xfrm>
          <a:off x="4681991" y="1854858"/>
          <a:ext cx="1368486" cy="6522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2016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Crizotinib</a:t>
          </a:r>
        </a:p>
      </dsp:txBody>
      <dsp:txXfrm>
        <a:off x="4681991" y="1854858"/>
        <a:ext cx="1368486" cy="652255"/>
      </dsp:txXfrm>
    </dsp:sp>
    <dsp:sp modelId="{3D4FC059-E07B-3C42-BE74-26AF6F969FFB}">
      <dsp:nvSpPr>
        <dsp:cNvPr id="0" name=""/>
        <dsp:cNvSpPr/>
      </dsp:nvSpPr>
      <dsp:spPr>
        <a:xfrm>
          <a:off x="6011058" y="1538642"/>
          <a:ext cx="1906917" cy="106374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688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PDL1, BRAF, MSI, HER2, RET, NTRK, TMB?</a:t>
          </a:r>
        </a:p>
      </dsp:txBody>
      <dsp:txXfrm>
        <a:off x="6011058" y="1804579"/>
        <a:ext cx="1640980" cy="531874"/>
      </dsp:txXfrm>
    </dsp:sp>
    <dsp:sp modelId="{B6CF5D73-3C52-CF41-AB8E-2058BB516719}">
      <dsp:nvSpPr>
        <dsp:cNvPr id="0" name=""/>
        <dsp:cNvSpPr/>
      </dsp:nvSpPr>
      <dsp:spPr>
        <a:xfrm>
          <a:off x="6040989" y="2322082"/>
          <a:ext cx="1672038" cy="16926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2016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Pembrolizumab (PD-L1+)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2017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Dabrafenib, </a:t>
          </a:r>
          <a:r>
            <a:rPr lang="en-US" sz="1100" b="1" kern="1200" dirty="0" err="1"/>
            <a:t>Tramectinib</a:t>
          </a:r>
          <a:endParaRPr lang="en-US" sz="1100" b="1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Pembrolizumab (MSI, +chemo)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2018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Larotrectinib</a:t>
          </a:r>
        </a:p>
      </dsp:txBody>
      <dsp:txXfrm>
        <a:off x="6040989" y="2322082"/>
        <a:ext cx="1672038" cy="1692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065057C-F634-3A44-8488-CFE63A026FDC}" type="datetimeFigureOut">
              <a:rPr lang="en-US" smtClean="0"/>
              <a:t>5/3/2019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57CC0E8-80DC-1148-BD97-9A79A9919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91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58E37AE-987C-984B-AC70-6566E7C59D8E}" type="datetimeFigureOut">
              <a:rPr lang="en-US" smtClean="0"/>
              <a:t>5/3/2019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106E77A-D234-EB43-88F7-F531D124F9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5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right drug at the right dose to the right patient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6E77A-D234-EB43-88F7-F531D124F9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7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0691" y="4775249"/>
            <a:ext cx="5680353" cy="392209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  <a:lvl3pPr>
              <a:defRPr sz="800">
                <a:solidFill>
                  <a:schemeClr val="tx2"/>
                </a:solidFill>
              </a:defRPr>
            </a:lvl3pPr>
          </a:lstStyle>
          <a:p>
            <a:pPr marL="0" lvl="2" algn="r"/>
            <a:r>
              <a:rPr lang="en-US" b="1" dirty="0"/>
              <a:t>CONFIDENTIAL</a:t>
            </a:r>
            <a:r>
              <a:rPr lang="en-US" dirty="0"/>
              <a:t> – Contains proprietary information. Not intended for external distribution. </a:t>
            </a:r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186" y="3562389"/>
            <a:ext cx="7772400" cy="718419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7186" y="4061571"/>
            <a:ext cx="6400800" cy="629254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" y="5041107"/>
            <a:ext cx="9144001" cy="12635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4120" y="692211"/>
            <a:ext cx="2726279" cy="604088"/>
          </a:xfrm>
          <a:prstGeom prst="rect">
            <a:avLst/>
          </a:prstGeom>
        </p:spPr>
      </p:pic>
      <p:pic>
        <p:nvPicPr>
          <p:cNvPr id="14" name="Picture 13" descr="ALT COLOR_Sarah Cannon Supergraphic_ 20150921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7" r="3226" b="46043"/>
          <a:stretch/>
        </p:blipFill>
        <p:spPr>
          <a:xfrm>
            <a:off x="0" y="0"/>
            <a:ext cx="9144000" cy="322791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" y="610546"/>
            <a:ext cx="3424310" cy="92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EADING TITLE +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57484"/>
            <a:ext cx="8229600" cy="3685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cap="all" baseline="0">
                <a:solidFill>
                  <a:srgbClr val="F9F9F9"/>
                </a:solidFill>
                <a:latin typeface="+mj-lt"/>
              </a:defRPr>
            </a:lvl1pPr>
          </a:lstStyle>
          <a:p>
            <a:r>
              <a:rPr lang="en-US" dirty="0"/>
              <a:t>CLICK HERE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476"/>
            <a:ext cx="8229600" cy="3205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0691" y="4775249"/>
            <a:ext cx="5680353" cy="392209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  <a:lvl3pPr>
              <a:defRPr sz="800">
                <a:solidFill>
                  <a:srgbClr val="F9F9F9"/>
                </a:solidFill>
              </a:defRPr>
            </a:lvl3pPr>
          </a:lstStyle>
          <a:p>
            <a:pPr marL="0" lvl="2" algn="r"/>
            <a:r>
              <a:rPr lang="en-US" b="1" dirty="0"/>
              <a:t>CONFIDENTIAL</a:t>
            </a:r>
            <a:r>
              <a:rPr lang="en-US" dirty="0"/>
              <a:t> – Contains proprietary information. Not intended for external distribution. </a:t>
            </a:r>
          </a:p>
          <a:p>
            <a:endParaRPr lang="en-US" dirty="0">
              <a:solidFill>
                <a:srgbClr val="F9F9F9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4121" y="671284"/>
            <a:ext cx="8212679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4501545"/>
            <a:ext cx="1667818" cy="45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7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0691" y="4775249"/>
            <a:ext cx="5680353" cy="392209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  <a:lvl3pPr>
              <a:defRPr sz="800">
                <a:solidFill>
                  <a:srgbClr val="F9F9F9"/>
                </a:solidFill>
              </a:defRPr>
            </a:lvl3pPr>
          </a:lstStyle>
          <a:p>
            <a:pPr marL="0" lvl="2" algn="r"/>
            <a:r>
              <a:rPr lang="en-US" b="1" dirty="0"/>
              <a:t>CONFIDENTIAL</a:t>
            </a:r>
            <a:r>
              <a:rPr lang="en-US" dirty="0"/>
              <a:t> – Contains proprietary information. Not intended for external distribution. </a:t>
            </a:r>
          </a:p>
          <a:p>
            <a:endParaRPr lang="en-US" dirty="0">
              <a:solidFill>
                <a:srgbClr val="F9F9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028"/>
            <a:ext cx="8229600" cy="368545"/>
          </a:xfrm>
        </p:spPr>
        <p:txBody>
          <a:bodyPr>
            <a:noAutofit/>
          </a:bodyPr>
          <a:lstStyle/>
          <a:p>
            <a:r>
              <a:rPr lang="en-US" sz="3200" dirty="0"/>
              <a:t>Opening remarks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 to CUP 2019: Cancer of Unknown Primary in the Era of Precision Medicine</a:t>
            </a:r>
          </a:p>
          <a:p>
            <a:r>
              <a:rPr lang="en-US" dirty="0"/>
              <a:t>Focus: Contemporary Clinical Management and International CUP Research</a:t>
            </a:r>
          </a:p>
        </p:txBody>
      </p:sp>
    </p:spTree>
    <p:extLst>
      <p:ext uri="{BB962C8B-B14F-4D97-AF65-F5344CB8AC3E}">
        <p14:creationId xmlns:p14="http://schemas.microsoft.com/office/powerpoint/2010/main" val="912239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11"/>
            <a:ext cx="8229600" cy="36854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Opening remarks… continued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Objectives:</a:t>
            </a:r>
          </a:p>
          <a:p>
            <a:pPr lvl="1"/>
            <a:r>
              <a:rPr lang="en-US" dirty="0"/>
              <a:t>Current Optimal Tissue Diagnostics</a:t>
            </a:r>
          </a:p>
          <a:p>
            <a:pPr lvl="1"/>
            <a:r>
              <a:rPr lang="en-US" dirty="0"/>
              <a:t>Clinical and Translational Trials</a:t>
            </a:r>
          </a:p>
          <a:p>
            <a:pPr lvl="1"/>
            <a:r>
              <a:rPr lang="en-US" dirty="0"/>
              <a:t>Optimal Clinical Management and Focus on the Future</a:t>
            </a:r>
          </a:p>
          <a:p>
            <a:pPr lvl="1"/>
            <a:r>
              <a:rPr lang="en-US" dirty="0"/>
              <a:t>Debate Controversies Regarding Biology, Diagnosis and Treatment</a:t>
            </a:r>
          </a:p>
        </p:txBody>
      </p:sp>
    </p:spTree>
    <p:extLst>
      <p:ext uri="{BB962C8B-B14F-4D97-AF65-F5344CB8AC3E}">
        <p14:creationId xmlns:p14="http://schemas.microsoft.com/office/powerpoint/2010/main" val="342815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990"/>
            <a:ext cx="8229600" cy="368545"/>
          </a:xfrm>
        </p:spPr>
        <p:txBody>
          <a:bodyPr>
            <a:noAutofit/>
          </a:bodyPr>
          <a:lstStyle/>
          <a:p>
            <a:r>
              <a:rPr lang="en-US" sz="2800" dirty="0"/>
              <a:t>Many Different cancers present as cup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CUP Syndrome is unique and appears to be a small subset of many specific cancer types with very small anatomical primary sites, but with ability to metastasize</a:t>
            </a:r>
          </a:p>
          <a:p>
            <a:r>
              <a:rPr lang="en-US" dirty="0"/>
              <a:t>The explanation of why the small invasive primary does not grow large and why metastasis develop and grow remains unknown, but likely a genetic/epigenetic mechanism.</a:t>
            </a:r>
          </a:p>
        </p:txBody>
      </p:sp>
    </p:spTree>
    <p:extLst>
      <p:ext uri="{BB962C8B-B14F-4D97-AF65-F5344CB8AC3E}">
        <p14:creationId xmlns:p14="http://schemas.microsoft.com/office/powerpoint/2010/main" val="104568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02"/>
            <a:ext cx="8229600" cy="368545"/>
          </a:xfrm>
        </p:spPr>
        <p:txBody>
          <a:bodyPr>
            <a:noAutofit/>
          </a:bodyPr>
          <a:lstStyle/>
          <a:p>
            <a:r>
              <a:rPr lang="en-US" sz="2400" dirty="0"/>
              <a:t>Management of patients with metastatic cancer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111" t="27938" r="13226" b="9348"/>
          <a:stretch/>
        </p:blipFill>
        <p:spPr>
          <a:xfrm>
            <a:off x="351693" y="476646"/>
            <a:ext cx="6100262" cy="454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08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8D556-C898-2141-807A-F01A5C098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1771"/>
            <a:ext cx="8229600" cy="368545"/>
          </a:xfrm>
        </p:spPr>
        <p:txBody>
          <a:bodyPr>
            <a:noAutofit/>
          </a:bodyPr>
          <a:lstStyle/>
          <a:p>
            <a:r>
              <a:rPr lang="en-US" sz="2800" dirty="0"/>
              <a:t>A New initiative:  precision medicine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CBEE-49F3-704B-9AB3-04773838B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4605"/>
            <a:ext cx="8229600" cy="3205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Prevention and Treatment of Patients </a:t>
            </a:r>
          </a:p>
          <a:p>
            <a:pPr marL="0" indent="0">
              <a:buNone/>
            </a:pPr>
            <a:r>
              <a:rPr lang="en-US" sz="2400" dirty="0"/>
              <a:t>Based on Individual Variability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3A750-56F8-7C45-BE10-FC52CFC3777A}"/>
              </a:ext>
            </a:extLst>
          </p:cNvPr>
          <p:cNvSpPr txBox="1"/>
          <p:nvPr/>
        </p:nvSpPr>
        <p:spPr>
          <a:xfrm>
            <a:off x="6699147" y="4713229"/>
            <a:ext cx="2191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Collins and Varmus, NEJM 2015</a:t>
            </a:r>
          </a:p>
        </p:txBody>
      </p:sp>
    </p:spTree>
    <p:extLst>
      <p:ext uri="{BB962C8B-B14F-4D97-AF65-F5344CB8AC3E}">
        <p14:creationId xmlns:p14="http://schemas.microsoft.com/office/powerpoint/2010/main" val="292329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AA33-4359-174E-99BB-BB9AFFD0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6232"/>
            <a:ext cx="8229600" cy="368545"/>
          </a:xfrm>
        </p:spPr>
        <p:txBody>
          <a:bodyPr>
            <a:normAutofit/>
          </a:bodyPr>
          <a:lstStyle/>
          <a:p>
            <a:r>
              <a:rPr lang="en-US" sz="2000" dirty="0"/>
              <a:t>Precision oncology:  Not So new after all but expanding rapidly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D82E3-81C6-304A-9EF3-F62CAFF44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B4B4B4"/>
                </a:solidFill>
              </a:rPr>
              <a:t>Breast Cancer				Hormone Receptor, HER2, BRCA Status </a:t>
            </a:r>
          </a:p>
          <a:p>
            <a:r>
              <a:rPr lang="en-US" sz="2000" dirty="0">
                <a:solidFill>
                  <a:srgbClr val="B4B4B4"/>
                </a:solidFill>
              </a:rPr>
              <a:t>GEJ Cancer				HER2 Status </a:t>
            </a:r>
          </a:p>
          <a:p>
            <a:r>
              <a:rPr lang="en-US" sz="2000" dirty="0">
                <a:solidFill>
                  <a:srgbClr val="B4B4B4"/>
                </a:solidFill>
              </a:rPr>
              <a:t>CRC						KRAS Status  </a:t>
            </a:r>
          </a:p>
          <a:p>
            <a:r>
              <a:rPr lang="en-US" sz="2000" dirty="0"/>
              <a:t>HN Cancer				HPV Status Guides Treatment</a:t>
            </a:r>
          </a:p>
          <a:p>
            <a:r>
              <a:rPr lang="en-US" sz="2000" dirty="0"/>
              <a:t>Ovarian Cancer			BRCA Status Guides Treatment</a:t>
            </a:r>
          </a:p>
          <a:p>
            <a:r>
              <a:rPr lang="en-US" sz="2000" dirty="0"/>
              <a:t>CML						BCR-ABL Status Guides Treatment</a:t>
            </a:r>
          </a:p>
          <a:p>
            <a:r>
              <a:rPr lang="en-US" sz="2000" dirty="0"/>
              <a:t>AML						Cytogenetics Guide Treatment</a:t>
            </a:r>
          </a:p>
          <a:p>
            <a:r>
              <a:rPr lang="en-US" sz="2000" dirty="0"/>
              <a:t>NHL						FISH Status Guides Treatment</a:t>
            </a:r>
          </a:p>
          <a:p>
            <a:r>
              <a:rPr lang="en-US" sz="2000" dirty="0"/>
              <a:t>Lung Cancer				EGFR, ALK/ROS 1 Guides Treatment</a:t>
            </a:r>
          </a:p>
        </p:txBody>
      </p:sp>
    </p:spTree>
    <p:extLst>
      <p:ext uri="{BB962C8B-B14F-4D97-AF65-F5344CB8AC3E}">
        <p14:creationId xmlns:p14="http://schemas.microsoft.com/office/powerpoint/2010/main" val="107958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2F99-6941-D340-A336-5897A30E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47549"/>
            <a:ext cx="8229600" cy="368545"/>
          </a:xfrm>
        </p:spPr>
        <p:txBody>
          <a:bodyPr>
            <a:normAutofit/>
          </a:bodyPr>
          <a:lstStyle/>
          <a:p>
            <a:r>
              <a:rPr lang="en-US" sz="2400" dirty="0"/>
              <a:t>A Case for rapid change:  Lung cancer care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9A494D-5426-8D42-9F78-D962A0871D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183983"/>
              </p:ext>
            </p:extLst>
          </p:nvPr>
        </p:nvGraphicFramePr>
        <p:xfrm>
          <a:off x="457199" y="616094"/>
          <a:ext cx="8461169" cy="4300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813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AF164-E700-6A48-99FD-5846BFC8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924"/>
            <a:ext cx="8229600" cy="368545"/>
          </a:xfrm>
        </p:spPr>
        <p:txBody>
          <a:bodyPr>
            <a:noAutofit/>
          </a:bodyPr>
          <a:lstStyle/>
          <a:p>
            <a:r>
              <a:rPr lang="en-US" sz="2800" dirty="0"/>
              <a:t>Precision medicine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C50765-A00C-1747-8089-AA807B85B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826" t="16941" r="19165"/>
          <a:stretch/>
        </p:blipFill>
        <p:spPr>
          <a:xfrm>
            <a:off x="938151" y="798591"/>
            <a:ext cx="7065818" cy="3802944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13EAE2-6E36-6A42-AE26-9D44BF794BBC}"/>
              </a:ext>
            </a:extLst>
          </p:cNvPr>
          <p:cNvSpPr/>
          <p:nvPr/>
        </p:nvSpPr>
        <p:spPr>
          <a:xfrm>
            <a:off x="2933205" y="1764230"/>
            <a:ext cx="1092530" cy="65982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86DFF7-9791-DD48-87B3-79F95756BFB0}"/>
              </a:ext>
            </a:extLst>
          </p:cNvPr>
          <p:cNvSpPr/>
          <p:nvPr/>
        </p:nvSpPr>
        <p:spPr>
          <a:xfrm>
            <a:off x="2113808" y="2571750"/>
            <a:ext cx="973776" cy="3495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4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11"/>
            <a:ext cx="8229600" cy="368545"/>
          </a:xfrm>
        </p:spPr>
        <p:txBody>
          <a:bodyPr>
            <a:noAutofit/>
          </a:bodyPr>
          <a:lstStyle/>
          <a:p>
            <a:r>
              <a:rPr lang="en-US" sz="3200" dirty="0"/>
              <a:t>MAJOR QUESTIONS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246" y="1048045"/>
            <a:ext cx="2435870" cy="3205238"/>
          </a:xfrm>
        </p:spPr>
        <p:txBody>
          <a:bodyPr>
            <a:noAutofit/>
          </a:bodyPr>
          <a:lstStyle/>
          <a:p>
            <a:pPr algn="r"/>
            <a:r>
              <a:rPr lang="en-US" sz="2000" b="1" i="1" dirty="0">
                <a:solidFill>
                  <a:srgbClr val="FFFF00"/>
                </a:solidFill>
              </a:rPr>
              <a:t>Yes and No!</a:t>
            </a:r>
          </a:p>
          <a:p>
            <a:pPr marL="0" indent="0" algn="r">
              <a:buNone/>
            </a:pPr>
            <a:endParaRPr lang="en-US" sz="2000" b="1" i="1" dirty="0">
              <a:solidFill>
                <a:srgbClr val="FFFF00"/>
              </a:solidFill>
            </a:endParaRPr>
          </a:p>
          <a:p>
            <a:pPr algn="r"/>
            <a:r>
              <a:rPr lang="en-US" sz="2000" b="1" i="1" dirty="0">
                <a:solidFill>
                  <a:srgbClr val="FFFF00"/>
                </a:solidFill>
              </a:rPr>
              <a:t>Yes and No!</a:t>
            </a:r>
          </a:p>
          <a:p>
            <a:pPr algn="r"/>
            <a:endParaRPr lang="en-US" sz="2000" b="1" i="1" dirty="0">
              <a:solidFill>
                <a:srgbClr val="FFFF00"/>
              </a:solidFill>
            </a:endParaRPr>
          </a:p>
          <a:p>
            <a:pPr algn="r"/>
            <a:r>
              <a:rPr lang="en-US" sz="2000" b="1" i="1" dirty="0">
                <a:solidFill>
                  <a:srgbClr val="FFFF00"/>
                </a:solidFill>
              </a:rPr>
              <a:t>Yes and No!</a:t>
            </a:r>
          </a:p>
          <a:p>
            <a:pPr algn="r"/>
            <a:endParaRPr lang="en-US" sz="2000" b="1" i="1" dirty="0">
              <a:solidFill>
                <a:srgbClr val="FFFF00"/>
              </a:solidFill>
            </a:endParaRPr>
          </a:p>
          <a:p>
            <a:pPr algn="r"/>
            <a:r>
              <a:rPr lang="en-US" sz="2000" b="1" i="1" dirty="0">
                <a:solidFill>
                  <a:srgbClr val="FFFF00"/>
                </a:solidFill>
              </a:rPr>
              <a:t>Yes and No!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6826" y="1048045"/>
            <a:ext cx="6318894" cy="3205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Is CUP a Single Entity With a Unique Biology? </a:t>
            </a:r>
          </a:p>
          <a:p>
            <a:r>
              <a:rPr lang="en-US" sz="2000" dirty="0"/>
              <a:t>Does the Diagnosis of the Tissue of Origin and Site-Specific Therapy Improve Patient Outcomes? </a:t>
            </a:r>
          </a:p>
          <a:p>
            <a:r>
              <a:rPr lang="en-US" sz="2000" dirty="0"/>
              <a:t>Does Comprehensive Molecular Profiling (NGS) of the Biopsy Specimen Provide Information for Precision Therapy? </a:t>
            </a:r>
          </a:p>
          <a:p>
            <a:r>
              <a:rPr lang="en-US" sz="2000" dirty="0"/>
              <a:t>Does Empiric Chemotherapy (one therapy for CUP patients) Still Have a Role? </a:t>
            </a:r>
          </a:p>
        </p:txBody>
      </p:sp>
    </p:spTree>
    <p:extLst>
      <p:ext uri="{BB962C8B-B14F-4D97-AF65-F5344CB8AC3E}">
        <p14:creationId xmlns:p14="http://schemas.microsoft.com/office/powerpoint/2010/main" val="62275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6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f139061a-324b-4e22-a241-df56b74821a4"/>
</p:tagLst>
</file>

<file path=ppt/theme/theme1.xml><?xml version="1.0" encoding="utf-8"?>
<a:theme xmlns:a="http://schemas.openxmlformats.org/drawingml/2006/main" name="Office Theme">
  <a:themeElements>
    <a:clrScheme name="Sarah Cannon RGB">
      <a:dk1>
        <a:srgbClr val="004B87"/>
      </a:dk1>
      <a:lt1>
        <a:sysClr val="window" lastClr="FFFFFF"/>
      </a:lt1>
      <a:dk2>
        <a:srgbClr val="004B87"/>
      </a:dk2>
      <a:lt2>
        <a:srgbClr val="EEECE1"/>
      </a:lt2>
      <a:accent1>
        <a:srgbClr val="0085CA"/>
      </a:accent1>
      <a:accent2>
        <a:srgbClr val="63666A"/>
      </a:accent2>
      <a:accent3>
        <a:srgbClr val="B1B3B3"/>
      </a:accent3>
      <a:accent4>
        <a:srgbClr val="333333"/>
      </a:accent4>
      <a:accent5>
        <a:srgbClr val="FFFFFF"/>
      </a:accent5>
      <a:accent6>
        <a:srgbClr val="FFFFFF"/>
      </a:accent6>
      <a:hlink>
        <a:srgbClr val="0085CA"/>
      </a:hlink>
      <a:folHlink>
        <a:srgbClr val="6366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MSCSpigelFridayPMTalk2019" id="{59AC082E-00A6-7A4F-960D-ACB63281081A}" vid="{184B5503-5F5A-1347-B740-8F11B1C707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4C2A98215FCB4FA1EE89B367535835" ma:contentTypeVersion="0" ma:contentTypeDescription="Create a new document." ma:contentTypeScope="" ma:versionID="884fc5e713748863edbd209dc103c3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DA31041-A162-48A9-8678-EFC5D4C96E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AMSCSpigelFridayPMTalk2019</Template>
  <TotalTime>4112</TotalTime>
  <Words>317</Words>
  <Application>Microsoft Office PowerPoint</Application>
  <PresentationFormat>On-screen Show (16:9)</PresentationFormat>
  <Paragraphs>77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Opening remarks </vt:lpstr>
      <vt:lpstr>Opening remarks… continued </vt:lpstr>
      <vt:lpstr>Many Different cancers present as cup</vt:lpstr>
      <vt:lpstr>Management of patients with metastatic cancer</vt:lpstr>
      <vt:lpstr>A New initiative:  precision medicine defined</vt:lpstr>
      <vt:lpstr>Precision oncology:  Not So new after all but expanding rapidly</vt:lpstr>
      <vt:lpstr>A Case for rapid change:  Lung cancer care</vt:lpstr>
      <vt:lpstr>Precision medicine</vt:lpstr>
      <vt:lpstr>MAJOR QUESTIONS </vt:lpstr>
    </vt:vector>
  </TitlesOfParts>
  <Company>HCA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Precision Medicine in Practice</dc:title>
  <dc:creator>Hess Shawn</dc:creator>
  <cp:lastModifiedBy>RCP AV</cp:lastModifiedBy>
  <cp:revision>24</cp:revision>
  <cp:lastPrinted>2019-04-15T01:26:56Z</cp:lastPrinted>
  <dcterms:created xsi:type="dcterms:W3CDTF">2019-04-14T19:50:21Z</dcterms:created>
  <dcterms:modified xsi:type="dcterms:W3CDTF">2019-05-03T08:17:37Z</dcterms:modified>
</cp:coreProperties>
</file>